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10" r:id="rId4"/>
    <p:sldId id="258" r:id="rId5"/>
    <p:sldId id="259" r:id="rId6"/>
    <p:sldId id="262" r:id="rId7"/>
    <p:sldId id="260" r:id="rId8"/>
    <p:sldId id="263" r:id="rId9"/>
    <p:sldId id="264" r:id="rId10"/>
    <p:sldId id="265" r:id="rId11"/>
    <p:sldId id="266" r:id="rId12"/>
    <p:sldId id="267" r:id="rId13"/>
    <p:sldId id="268" r:id="rId14"/>
    <p:sldId id="269" r:id="rId15"/>
    <p:sldId id="272" r:id="rId16"/>
    <p:sldId id="270"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3" r:id="rId37"/>
    <p:sldId id="291"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11" r:id="rId54"/>
    <p:sldId id="309"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30" r:id="rId73"/>
    <p:sldId id="331" r:id="rId74"/>
    <p:sldId id="332" r:id="rId75"/>
    <p:sldId id="333" r:id="rId76"/>
    <p:sldId id="334" r:id="rId77"/>
    <p:sldId id="335" r:id="rId78"/>
    <p:sldId id="336" r:id="rId79"/>
    <p:sldId id="337" r:id="rId80"/>
    <p:sldId id="338" r:id="rId81"/>
    <p:sldId id="339" r:id="rId82"/>
    <p:sldId id="341" r:id="rId83"/>
    <p:sldId id="340" r:id="rId84"/>
    <p:sldId id="342" r:id="rId85"/>
    <p:sldId id="346" r:id="rId86"/>
    <p:sldId id="343" r:id="rId87"/>
    <p:sldId id="344" r:id="rId88"/>
    <p:sldId id="345"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5" r:id="rId107"/>
    <p:sldId id="364" r:id="rId108"/>
    <p:sldId id="366" r:id="rId109"/>
    <p:sldId id="367" r:id="rId110"/>
    <p:sldId id="368" r:id="rId11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FF6400"/>
    <a:srgbClr val="64C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68" autoAdjust="0"/>
  </p:normalViewPr>
  <p:slideViewPr>
    <p:cSldViewPr>
      <p:cViewPr>
        <p:scale>
          <a:sx n="75" d="100"/>
          <a:sy n="75" d="100"/>
        </p:scale>
        <p:origin x="-936" y="-5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530820CF-B880-4189-942D-D702A7CBA730}" type="datetimeFigureOut">
              <a:rPr lang="zh-CN" altLang="en-US" smtClean="0"/>
              <a:t>2020/4/25</a:t>
            </a:fld>
            <a:endParaRPr lang="zh-CN" alt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zh-CN" alt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0C913308-F349-4B6D-A68A-DD1791B4A57B}" type="slidenum">
              <a:rPr lang="zh-CN" altLang="en-US" smtClean="0"/>
              <a:t>‹#›</a:t>
            </a:fld>
            <a:endParaRPr lang="zh-CN" alt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Content Placeholder 8"/>
          <p:cNvSpPr>
            <a:spLocks noGrp="1"/>
          </p:cNvSpPr>
          <p:nvPr>
            <p:ph sz="quarter" idx="13"/>
          </p:nvPr>
        </p:nvSpPr>
        <p:spPr>
          <a:xfrm>
            <a:off x="1042416" y="2313432"/>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2020/4/25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2020/4/25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2020/4/25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2020/4/25</a:t>
            </a:fld>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zh-CN" alt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2020/4/25</a:t>
            </a:fld>
            <a:endParaRPr lang="zh-CN" alt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530820CF-B880-4189-942D-D702A7CBA730}" type="datetimeFigureOut">
              <a:rPr lang="zh-CN" altLang="en-US" smtClean="0"/>
              <a:t>2020/4/25</a:t>
            </a:fld>
            <a:endParaRPr lang="zh-CN" alt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zh-CN" alt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hyperlink" Target="https://v.youku.com/v_show/id_XNDAzNTM3NTI2MA==.html"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02.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90.jpeg"/><Relationship Id="rId1" Type="http://schemas.openxmlformats.org/officeDocument/2006/relationships/slideLayout" Target="../slideLayouts/slideLayout2.xml"/><Relationship Id="rId4" Type="http://schemas.openxmlformats.org/officeDocument/2006/relationships/image" Target="../media/image191.jpeg"/></Relationships>
</file>

<file path=ppt/slides/_rels/slide10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www.opteng.cn/zh/productdetail-detailid-73.shtml" TargetMode="External"/><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191.jpeg"/><Relationship Id="rId4" Type="http://schemas.openxmlformats.org/officeDocument/2006/relationships/image" Target="../media/image44.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9.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4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27.jpeg"/></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99.jpeg"/><Relationship Id="rId7" Type="http://schemas.openxmlformats.org/officeDocument/2006/relationships/image" Target="../media/image103.jpeg"/><Relationship Id="rId2"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image" Target="../media/image102.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jpeg"/><Relationship Id="rId9" Type="http://schemas.openxmlformats.org/officeDocument/2006/relationships/image" Target="../media/image105.jpeg"/></Relationships>
</file>

<file path=ppt/slides/_rels/slide6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6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haokan.baidu.com/v?vid=7593024394151203795&amp;pd=bjh&amp;fr=bjhauthor&amp;type=video" TargetMode="External"/><Relationship Id="rId2" Type="http://schemas.openxmlformats.org/officeDocument/2006/relationships/image" Target="../media/image126.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7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7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image" Target="../media/image136.jpeg"/><Relationship Id="rId4" Type="http://schemas.openxmlformats.org/officeDocument/2006/relationships/image" Target="../media/image108.jpeg"/></Relationships>
</file>

<file path=ppt/slides/_rels/slide79.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0.jpeg"/><Relationship Id="rId7" Type="http://schemas.openxmlformats.org/officeDocument/2006/relationships/image" Target="../media/image144.jpeg"/><Relationship Id="rId2" Type="http://schemas.openxmlformats.org/officeDocument/2006/relationships/image" Target="../media/image139.jpeg"/><Relationship Id="rId1" Type="http://schemas.openxmlformats.org/officeDocument/2006/relationships/slideLayout" Target="../slideLayouts/slideLayout2.xml"/><Relationship Id="rId6" Type="http://schemas.openxmlformats.org/officeDocument/2006/relationships/image" Target="../media/image143.jpeg"/><Relationship Id="rId5" Type="http://schemas.openxmlformats.org/officeDocument/2006/relationships/image" Target="../media/image142.png"/><Relationship Id="rId4" Type="http://schemas.openxmlformats.org/officeDocument/2006/relationships/image" Target="../media/image141.jpeg"/></Relationships>
</file>

<file path=ppt/slides/_rels/slide83.xml.rels><?xml version="1.0" encoding="UTF-8" standalone="yes"?>
<Relationships xmlns="http://schemas.openxmlformats.org/package/2006/relationships"><Relationship Id="rId3" Type="http://schemas.openxmlformats.org/officeDocument/2006/relationships/image" Target="../media/image146.jpeg"/><Relationship Id="rId7" Type="http://schemas.openxmlformats.org/officeDocument/2006/relationships/image" Target="../media/image150.jpeg"/><Relationship Id="rId2" Type="http://schemas.openxmlformats.org/officeDocument/2006/relationships/image" Target="../media/image145.jpeg"/><Relationship Id="rId1" Type="http://schemas.openxmlformats.org/officeDocument/2006/relationships/slideLayout" Target="../slideLayouts/slideLayout2.xml"/><Relationship Id="rId6" Type="http://schemas.openxmlformats.org/officeDocument/2006/relationships/image" Target="../media/image149.jpeg"/><Relationship Id="rId5" Type="http://schemas.openxmlformats.org/officeDocument/2006/relationships/image" Target="../media/image148.jpeg"/><Relationship Id="rId4" Type="http://schemas.openxmlformats.org/officeDocument/2006/relationships/image" Target="../media/image147.jpeg"/></Relationships>
</file>

<file path=ppt/slides/_rels/slide8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8.gif"/><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2.xml"/><Relationship Id="rId4" Type="http://schemas.openxmlformats.org/officeDocument/2006/relationships/image" Target="../media/image161.jpeg"/></Relationships>
</file>

<file path=ppt/slides/_rels/slide91.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67.jpeg"/><Relationship Id="rId5" Type="http://schemas.openxmlformats.org/officeDocument/2006/relationships/image" Target="../media/image166.jpeg"/><Relationship Id="rId4" Type="http://schemas.openxmlformats.org/officeDocument/2006/relationships/image" Target="../media/image165.wmf"/></Relationships>
</file>

<file path=ppt/slides/_rels/slide94.xml.rels><?xml version="1.0" encoding="UTF-8" standalone="yes"?>
<Relationships xmlns="http://schemas.openxmlformats.org/package/2006/relationships"><Relationship Id="rId3" Type="http://schemas.openxmlformats.org/officeDocument/2006/relationships/hyperlink" Target="https://haokan.baidu.com/v?vid=16473448128007887564&amp;pd=bjh&amp;fr=bjhauthor&amp;type=video" TargetMode="External"/><Relationship Id="rId2" Type="http://schemas.openxmlformats.org/officeDocument/2006/relationships/image" Target="../media/image168.gif"/><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9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2.xml"/><Relationship Id="rId5" Type="http://schemas.openxmlformats.org/officeDocument/2006/relationships/image" Target="../media/image176.jpeg"/><Relationship Id="rId4" Type="http://schemas.openxmlformats.org/officeDocument/2006/relationships/image" Target="../media/image175.jpeg"/></Relationships>
</file>

<file path=ppt/slides/_rels/slide98.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Layout" Target="../slideLayouts/slideLayout2.xml"/><Relationship Id="rId4" Type="http://schemas.openxmlformats.org/officeDocument/2006/relationships/image" Target="../media/image179.jpeg"/></Relationships>
</file>

<file path=ppt/slides/_rels/slide99.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t>交互技术基础</a:t>
            </a:r>
            <a:endParaRPr lang="zh-CN" altLang="en-US" dirty="0"/>
          </a:p>
        </p:txBody>
      </p:sp>
      <p:sp>
        <p:nvSpPr>
          <p:cNvPr id="3" name="副标题 2"/>
          <p:cNvSpPr>
            <a:spLocks noGrp="1"/>
          </p:cNvSpPr>
          <p:nvPr>
            <p:ph type="subTitle" idx="1"/>
          </p:nvPr>
        </p:nvSpPr>
        <p:spPr/>
        <p:txBody>
          <a:bodyPr/>
          <a:lstStyle/>
          <a:p>
            <a:r>
              <a:rPr lang="zh-CN" altLang="en-US" dirty="0" smtClean="0"/>
              <a:t>第</a:t>
            </a:r>
            <a:r>
              <a:rPr lang="en-US" altLang="zh-CN" dirty="0" smtClean="0"/>
              <a:t>3</a:t>
            </a:r>
            <a:r>
              <a:rPr lang="zh-CN" altLang="en-US" dirty="0" smtClean="0"/>
              <a:t>讲 交互设备</a:t>
            </a:r>
            <a:endParaRPr lang="zh-CN" altLang="en-US" dirty="0"/>
          </a:p>
        </p:txBody>
      </p:sp>
    </p:spTree>
    <p:extLst>
      <p:ext uri="{BB962C8B-B14F-4D97-AF65-F5344CB8AC3E}">
        <p14:creationId xmlns:p14="http://schemas.microsoft.com/office/powerpoint/2010/main" val="226536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键盘</a:t>
            </a:r>
          </a:p>
        </p:txBody>
      </p:sp>
      <p:sp>
        <p:nvSpPr>
          <p:cNvPr id="3" name="内容占位符 2"/>
          <p:cNvSpPr>
            <a:spLocks noGrp="1"/>
          </p:cNvSpPr>
          <p:nvPr>
            <p:ph idx="1"/>
          </p:nvPr>
        </p:nvSpPr>
        <p:spPr>
          <a:xfrm>
            <a:off x="1043608" y="2348880"/>
            <a:ext cx="6777317" cy="3508977"/>
          </a:xfrm>
        </p:spPr>
        <p:txBody>
          <a:bodyPr/>
          <a:lstStyle/>
          <a:p>
            <a:r>
              <a:rPr lang="zh-CN" altLang="en-US" dirty="0"/>
              <a:t>人性化设计的</a:t>
            </a:r>
            <a:r>
              <a:rPr lang="zh-CN" altLang="en-US" dirty="0" smtClean="0"/>
              <a:t>键盘</a:t>
            </a:r>
            <a:endParaRPr lang="en-US" altLang="zh-CN" dirty="0" smtClean="0"/>
          </a:p>
          <a:p>
            <a:pPr lvl="1"/>
            <a:r>
              <a:rPr lang="zh-CN" altLang="en-US" dirty="0">
                <a:solidFill>
                  <a:srgbClr val="C00000"/>
                </a:solidFill>
              </a:rPr>
              <a:t>触控屏键盘</a:t>
            </a:r>
            <a:r>
              <a:rPr lang="zh-CN" altLang="en-US" dirty="0"/>
              <a:t>：触控板可变成为原始数字键盘、多媒体快捷控制键盘和自定义键盘三种模式</a:t>
            </a:r>
            <a:endParaRPr lang="zh-CN" altLang="en-US" dirty="0">
              <a:solidFill>
                <a:srgbClr val="C00000"/>
              </a:solidFill>
            </a:endParaRPr>
          </a:p>
        </p:txBody>
      </p:sp>
      <p:pic>
        <p:nvPicPr>
          <p:cNvPr id="11" name="Picture 3" descr="C:\Documents and Settings\WangLu\桌面\2010032931.jpg"/>
          <p:cNvPicPr>
            <a:picLocks noChangeAspect="1" noChangeArrowheads="1"/>
          </p:cNvPicPr>
          <p:nvPr/>
        </p:nvPicPr>
        <p:blipFill rotWithShape="1">
          <a:blip r:embed="rId2">
            <a:extLst>
              <a:ext uri="{28A0092B-C50C-407E-A947-70E740481C1C}">
                <a14:useLocalDpi xmlns:a14="http://schemas.microsoft.com/office/drawing/2010/main" val="0"/>
              </a:ext>
            </a:extLst>
          </a:blip>
          <a:srcRect t="53034"/>
          <a:stretch/>
        </p:blipFill>
        <p:spPr bwMode="auto">
          <a:xfrm>
            <a:off x="4572000" y="3883190"/>
            <a:ext cx="4028539" cy="212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C:\Documents and Settings\WangLu\桌面\2010032931.jpg"/>
          <p:cNvPicPr>
            <a:picLocks noChangeAspect="1" noChangeArrowheads="1"/>
          </p:cNvPicPr>
          <p:nvPr/>
        </p:nvPicPr>
        <p:blipFill rotWithShape="1">
          <a:blip r:embed="rId2">
            <a:extLst>
              <a:ext uri="{28A0092B-C50C-407E-A947-70E740481C1C}">
                <a14:useLocalDpi xmlns:a14="http://schemas.microsoft.com/office/drawing/2010/main" val="0"/>
              </a:ext>
            </a:extLst>
          </a:blip>
          <a:srcRect b="47074"/>
          <a:stretch/>
        </p:blipFill>
        <p:spPr bwMode="auto">
          <a:xfrm>
            <a:off x="611560" y="3899330"/>
            <a:ext cx="3520676" cy="2096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2699792" y="4077072"/>
            <a:ext cx="1080120" cy="432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576052" y="4509120"/>
            <a:ext cx="1203860" cy="10952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521619" y="4077072"/>
            <a:ext cx="1178173" cy="9711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1521619" y="5048250"/>
            <a:ext cx="1054433" cy="5561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p:nvSpPr>
        <p:spPr>
          <a:xfrm>
            <a:off x="2598420" y="3901440"/>
            <a:ext cx="1973580" cy="2103120"/>
          </a:xfrm>
          <a:custGeom>
            <a:avLst/>
            <a:gdLst>
              <a:gd name="connsiteX0" fmla="*/ 1188720 w 1973580"/>
              <a:gd name="connsiteY0" fmla="*/ 624840 h 2103120"/>
              <a:gd name="connsiteX1" fmla="*/ 1965960 w 1973580"/>
              <a:gd name="connsiteY1" fmla="*/ 0 h 2103120"/>
              <a:gd name="connsiteX2" fmla="*/ 1973580 w 1973580"/>
              <a:gd name="connsiteY2" fmla="*/ 2103120 h 2103120"/>
              <a:gd name="connsiteX3" fmla="*/ 0 w 1973580"/>
              <a:gd name="connsiteY3" fmla="*/ 1706880 h 2103120"/>
            </a:gdLst>
            <a:ahLst/>
            <a:cxnLst>
              <a:cxn ang="0">
                <a:pos x="connsiteX0" y="connsiteY0"/>
              </a:cxn>
              <a:cxn ang="0">
                <a:pos x="connsiteX1" y="connsiteY1"/>
              </a:cxn>
              <a:cxn ang="0">
                <a:pos x="connsiteX2" y="connsiteY2"/>
              </a:cxn>
              <a:cxn ang="0">
                <a:pos x="connsiteX3" y="connsiteY3"/>
              </a:cxn>
            </a:cxnLst>
            <a:rect l="l" t="t" r="r" b="b"/>
            <a:pathLst>
              <a:path w="1973580" h="2103120">
                <a:moveTo>
                  <a:pt x="1188720" y="624840"/>
                </a:moveTo>
                <a:lnTo>
                  <a:pt x="1965960" y="0"/>
                </a:lnTo>
                <a:lnTo>
                  <a:pt x="1973580" y="2103120"/>
                </a:lnTo>
                <a:lnTo>
                  <a:pt x="0" y="1706880"/>
                </a:lnTo>
              </a:path>
            </a:pathLst>
          </a:custGeom>
          <a:solidFill>
            <a:srgbClr val="FF000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42139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CAVE</a:t>
            </a:r>
            <a:r>
              <a:rPr lang="zh-CN" altLang="en-US" dirty="0" smtClean="0"/>
              <a:t>系统</a:t>
            </a:r>
            <a:endParaRPr lang="zh-CN" altLang="en-US" dirty="0"/>
          </a:p>
        </p:txBody>
      </p:sp>
      <p:sp>
        <p:nvSpPr>
          <p:cNvPr id="4" name="AutoShape 4" descr="https://img.mp.itc.cn/q_70,c_zoom,w_640/upload/20160703/01cd00f9a241493c9c6f17cfe72d60fb_th.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https://img.mp.itc.cn/q_70,c_zoom,w_640/upload/20160703/01cd00f9a241493c9c6f17cfe72d60fb_th.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8" descr="https://img.mp.itc.cn/q_70,c_zoom,w_640/upload/20160703/01cd00f9a241493c9c6f17cfe72d60fb_th.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5849" name="Picture 9"/>
          <p:cNvPicPr>
            <a:picLocks noChangeAspect="1" noChangeArrowheads="1"/>
          </p:cNvPicPr>
          <p:nvPr/>
        </p:nvPicPr>
        <p:blipFill rotWithShape="1">
          <a:blip r:embed="rId2">
            <a:extLst>
              <a:ext uri="{28A0092B-C50C-407E-A947-70E740481C1C}">
                <a14:useLocalDpi xmlns:a14="http://schemas.microsoft.com/office/drawing/2010/main" val="0"/>
              </a:ext>
            </a:extLst>
          </a:blip>
          <a:srcRect l="12375" t="18448" r="7553" b="8418"/>
          <a:stretch/>
        </p:blipFill>
        <p:spPr bwMode="auto">
          <a:xfrm>
            <a:off x="827584" y="2179028"/>
            <a:ext cx="4104456" cy="2811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852860" y="4990671"/>
            <a:ext cx="4079180" cy="1477328"/>
          </a:xfrm>
          <a:prstGeom prst="rect">
            <a:avLst/>
          </a:prstGeom>
          <a:ln>
            <a:noFill/>
          </a:ln>
        </p:spPr>
        <p:txBody>
          <a:bodyPr wrap="square">
            <a:spAutoFit/>
          </a:bodyPr>
          <a:lstStyle/>
          <a:p>
            <a:pPr marL="285750" indent="-285750">
              <a:buFont typeface="Arial" panose="020B0604020202020204" pitchFamily="34" charset="0"/>
              <a:buChar char="•"/>
            </a:pPr>
            <a:r>
              <a:rPr lang="zh-CN" altLang="en-US" dirty="0" smtClean="0"/>
              <a:t>由四个面（左，右，前和下）的幕布组成，每个面有一台投影仪投射影像（地板的投影仪在上方）</a:t>
            </a:r>
            <a:endParaRPr lang="en-US" altLang="zh-CN" dirty="0" smtClean="0"/>
          </a:p>
          <a:p>
            <a:pPr marL="285750" indent="-285750">
              <a:buFont typeface="Arial" panose="020B0604020202020204" pitchFamily="34" charset="0"/>
              <a:buChar char="•"/>
            </a:pPr>
            <a:r>
              <a:rPr lang="zh-CN" altLang="en-US" dirty="0" smtClean="0"/>
              <a:t>各面之间通过线缆缝合和拼接融合技术，消除接缝位的违和感</a:t>
            </a:r>
            <a:endParaRPr lang="zh-CN" altLang="en-US" dirty="0"/>
          </a:p>
        </p:txBody>
      </p:sp>
      <p:pic>
        <p:nvPicPr>
          <p:cNvPr id="29698" name="Picture 2" descr="https://timgsa.baidu.com/timg?image&amp;quality=80&amp;size=b9999_10000&amp;sec=1587804396096&amp;di=63351c0f694f4a4b4991d0fc226e24a4&amp;imgtype=0&amp;src=http%3A%2F%2Fwww.allviewit.com%2Fimages%2Fzhanting-t8.jp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0000"/>
          <a:stretch/>
        </p:blipFill>
        <p:spPr bwMode="auto">
          <a:xfrm>
            <a:off x="5407620" y="620688"/>
            <a:ext cx="3117726" cy="22224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timgsa.baidu.com/timg?image&amp;quality=80&amp;size=b9999_10000&amp;sec=1587804396096&amp;di=63351c0f694f4a4b4991d0fc226e24a4&amp;imgtype=0&amp;src=http%3A%2F%2Fwww.allviewit.com%2Fimages%2Fzhanting-t8.jp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b="50000"/>
          <a:stretch/>
        </p:blipFill>
        <p:spPr bwMode="auto">
          <a:xfrm>
            <a:off x="5148064" y="2348880"/>
            <a:ext cx="3117726" cy="22224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timgsa.baidu.com/timg?image&amp;quality=80&amp;size=b9999_10000&amp;sec=1587804396096&amp;di=63351c0f694f4a4b4991d0fc226e24a4&amp;imgtype=0&amp;src=http%3A%2F%2Fwww.allviewit.com%2Fimages%2Fzhanting-t8.jpg"/>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r="50000"/>
          <a:stretch/>
        </p:blipFill>
        <p:spPr bwMode="auto">
          <a:xfrm>
            <a:off x="5436096" y="4210923"/>
            <a:ext cx="3117726" cy="222249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08112" y="620688"/>
            <a:ext cx="4427984" cy="923330"/>
          </a:xfrm>
          <a:prstGeom prst="rect">
            <a:avLst/>
          </a:prstGeom>
        </p:spPr>
        <p:txBody>
          <a:bodyPr wrap="square">
            <a:spAutoFit/>
          </a:bodyPr>
          <a:lstStyle/>
          <a:p>
            <a:r>
              <a:rPr lang="en-US" altLang="zh-CN" dirty="0" smtClean="0"/>
              <a:t>CAVE</a:t>
            </a:r>
            <a:r>
              <a:rPr lang="zh-CN" altLang="en-US" dirty="0" smtClean="0"/>
              <a:t>系统：</a:t>
            </a:r>
            <a:r>
              <a:rPr lang="en-US" altLang="zh-CN" dirty="0" smtClean="0">
                <a:hlinkClick r:id="rId4"/>
              </a:rPr>
              <a:t>https</a:t>
            </a:r>
            <a:r>
              <a:rPr lang="en-US" altLang="zh-CN" dirty="0">
                <a:hlinkClick r:id="rId4"/>
              </a:rPr>
              <a:t>://v.youku.com/v_show/id_XNDAzNTM3NTI2MA==.</a:t>
            </a:r>
            <a:r>
              <a:rPr lang="en-US" altLang="zh-CN" dirty="0" smtClean="0">
                <a:hlinkClick r:id="rId4"/>
              </a:rPr>
              <a:t>html</a:t>
            </a:r>
            <a:endParaRPr lang="en-US" altLang="zh-CN" dirty="0" smtClean="0"/>
          </a:p>
        </p:txBody>
      </p:sp>
      <p:pic>
        <p:nvPicPr>
          <p:cNvPr id="13"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523" y="811443"/>
            <a:ext cx="625504" cy="54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012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CAVE</a:t>
            </a:r>
            <a:r>
              <a:rPr lang="zh-CN" altLang="en-US" dirty="0" smtClean="0"/>
              <a:t>系统</a:t>
            </a:r>
            <a:endParaRPr lang="zh-CN" altLang="en-US" dirty="0"/>
          </a:p>
        </p:txBody>
      </p:sp>
      <p:sp>
        <p:nvSpPr>
          <p:cNvPr id="3" name="内容占位符 2"/>
          <p:cNvSpPr>
            <a:spLocks noGrp="1"/>
          </p:cNvSpPr>
          <p:nvPr>
            <p:ph idx="1"/>
          </p:nvPr>
        </p:nvSpPr>
        <p:spPr/>
        <p:txBody>
          <a:bodyPr/>
          <a:lstStyle/>
          <a:p>
            <a:r>
              <a:rPr lang="zh-CN" altLang="en-US" dirty="0" smtClean="0"/>
              <a:t>投影拼接融合技术：</a:t>
            </a:r>
            <a:endParaRPr lang="en-US" altLang="zh-CN" dirty="0" smtClean="0"/>
          </a:p>
          <a:p>
            <a:pPr lvl="1"/>
            <a:r>
              <a:rPr lang="zh-CN" altLang="en-US" dirty="0" smtClean="0">
                <a:solidFill>
                  <a:srgbClr val="C00000"/>
                </a:solidFill>
              </a:rPr>
              <a:t>几何校正</a:t>
            </a:r>
            <a:r>
              <a:rPr lang="zh-CN" altLang="en-US" dirty="0" smtClean="0"/>
              <a:t>：对投影图像变形失真和重叠区域画面纹理不齐进行误差校正</a:t>
            </a:r>
            <a:endParaRPr lang="en-US" altLang="zh-CN" dirty="0" smtClean="0"/>
          </a:p>
          <a:p>
            <a:pPr lvl="1"/>
            <a:r>
              <a:rPr lang="zh-CN" altLang="en-US" dirty="0" smtClean="0"/>
              <a:t>线性校正、弧形校正、球面校正、任意曲面校正</a:t>
            </a:r>
            <a:endParaRPr lang="zh-CN" altLang="en-US" dirty="0"/>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69079"/>
            <a:ext cx="1642865" cy="1845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831" y="4453058"/>
            <a:ext cx="1967416" cy="148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2661" y="4453058"/>
            <a:ext cx="1951156" cy="148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232" y="4461178"/>
            <a:ext cx="1954743" cy="1461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692696"/>
            <a:ext cx="4464496" cy="1623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06986" y="6114766"/>
            <a:ext cx="1107996" cy="369332"/>
          </a:xfrm>
          <a:prstGeom prst="rect">
            <a:avLst/>
          </a:prstGeom>
          <a:noFill/>
        </p:spPr>
        <p:txBody>
          <a:bodyPr wrap="none" rtlCol="0">
            <a:spAutoFit/>
          </a:bodyPr>
          <a:lstStyle/>
          <a:p>
            <a:r>
              <a:rPr lang="zh-CN" altLang="en-US" dirty="0" smtClean="0"/>
              <a:t>线性校正</a:t>
            </a:r>
            <a:endParaRPr lang="zh-CN" altLang="en-US" dirty="0"/>
          </a:p>
        </p:txBody>
      </p:sp>
      <p:sp>
        <p:nvSpPr>
          <p:cNvPr id="12" name="TextBox 11"/>
          <p:cNvSpPr txBox="1"/>
          <p:nvPr/>
        </p:nvSpPr>
        <p:spPr>
          <a:xfrm>
            <a:off x="2798541" y="6114766"/>
            <a:ext cx="1107996" cy="369332"/>
          </a:xfrm>
          <a:prstGeom prst="rect">
            <a:avLst/>
          </a:prstGeom>
          <a:noFill/>
        </p:spPr>
        <p:txBody>
          <a:bodyPr wrap="none" rtlCol="0">
            <a:spAutoFit/>
          </a:bodyPr>
          <a:lstStyle/>
          <a:p>
            <a:r>
              <a:rPr lang="zh-CN" altLang="en-US" dirty="0" smtClean="0"/>
              <a:t>弧形校正</a:t>
            </a:r>
            <a:endParaRPr lang="zh-CN" altLang="en-US" dirty="0"/>
          </a:p>
        </p:txBody>
      </p:sp>
      <p:sp>
        <p:nvSpPr>
          <p:cNvPr id="13" name="TextBox 12"/>
          <p:cNvSpPr txBox="1"/>
          <p:nvPr/>
        </p:nvSpPr>
        <p:spPr>
          <a:xfrm>
            <a:off x="4944241" y="6114766"/>
            <a:ext cx="1107996" cy="369332"/>
          </a:xfrm>
          <a:prstGeom prst="rect">
            <a:avLst/>
          </a:prstGeom>
          <a:noFill/>
        </p:spPr>
        <p:txBody>
          <a:bodyPr wrap="none" rtlCol="0">
            <a:spAutoFit/>
          </a:bodyPr>
          <a:lstStyle/>
          <a:p>
            <a:r>
              <a:rPr lang="zh-CN" altLang="en-US" dirty="0" smtClean="0"/>
              <a:t>球面校正</a:t>
            </a:r>
            <a:endParaRPr lang="zh-CN" altLang="en-US" dirty="0"/>
          </a:p>
        </p:txBody>
      </p:sp>
      <p:sp>
        <p:nvSpPr>
          <p:cNvPr id="14" name="TextBox 13"/>
          <p:cNvSpPr txBox="1"/>
          <p:nvPr/>
        </p:nvSpPr>
        <p:spPr>
          <a:xfrm>
            <a:off x="6852773" y="6114766"/>
            <a:ext cx="1569660" cy="369332"/>
          </a:xfrm>
          <a:prstGeom prst="rect">
            <a:avLst/>
          </a:prstGeom>
          <a:noFill/>
        </p:spPr>
        <p:txBody>
          <a:bodyPr wrap="none" rtlCol="0">
            <a:spAutoFit/>
          </a:bodyPr>
          <a:lstStyle/>
          <a:p>
            <a:r>
              <a:rPr lang="zh-CN" altLang="en-US" dirty="0" smtClean="0"/>
              <a:t>任意曲面校正</a:t>
            </a:r>
            <a:endParaRPr lang="zh-CN" altLang="en-US" dirty="0"/>
          </a:p>
        </p:txBody>
      </p:sp>
    </p:spTree>
    <p:extLst>
      <p:ext uri="{BB962C8B-B14F-4D97-AF65-F5344CB8AC3E}">
        <p14:creationId xmlns:p14="http://schemas.microsoft.com/office/powerpoint/2010/main" val="21681800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CAVE</a:t>
            </a:r>
            <a:r>
              <a:rPr lang="zh-CN" altLang="en-US" dirty="0" smtClean="0"/>
              <a:t>系统</a:t>
            </a:r>
            <a:endParaRPr lang="zh-CN" altLang="en-US" dirty="0"/>
          </a:p>
        </p:txBody>
      </p:sp>
      <p:sp>
        <p:nvSpPr>
          <p:cNvPr id="3" name="内容占位符 2"/>
          <p:cNvSpPr>
            <a:spLocks noGrp="1"/>
          </p:cNvSpPr>
          <p:nvPr>
            <p:ph idx="1"/>
          </p:nvPr>
        </p:nvSpPr>
        <p:spPr/>
        <p:txBody>
          <a:bodyPr/>
          <a:lstStyle/>
          <a:p>
            <a:r>
              <a:rPr lang="zh-CN" altLang="en-US" dirty="0" smtClean="0"/>
              <a:t>投影拼接融合技术：</a:t>
            </a:r>
            <a:endParaRPr lang="en-US" altLang="zh-CN" dirty="0" smtClean="0"/>
          </a:p>
          <a:p>
            <a:pPr lvl="1"/>
            <a:r>
              <a:rPr lang="zh-CN" altLang="en-US" dirty="0" smtClean="0">
                <a:solidFill>
                  <a:srgbClr val="C00000"/>
                </a:solidFill>
              </a:rPr>
              <a:t>亮度</a:t>
            </a:r>
            <a:r>
              <a:rPr lang="en-US" altLang="zh-CN" dirty="0" smtClean="0">
                <a:solidFill>
                  <a:srgbClr val="C00000"/>
                </a:solidFill>
              </a:rPr>
              <a:t>/</a:t>
            </a:r>
            <a:r>
              <a:rPr lang="zh-CN" altLang="en-US" dirty="0" smtClean="0">
                <a:solidFill>
                  <a:srgbClr val="C00000"/>
                </a:solidFill>
              </a:rPr>
              <a:t>色彩校正</a:t>
            </a:r>
            <a:r>
              <a:rPr lang="zh-CN" altLang="en-US" dirty="0" smtClean="0"/>
              <a:t>：对于投影的画面拼接中有投影光线和画面的重叠部分的融合处理</a:t>
            </a:r>
            <a:endParaRPr lang="en-US" altLang="zh-CN" dirty="0" smtClean="0"/>
          </a:p>
          <a:p>
            <a:pPr lvl="1"/>
            <a:r>
              <a:rPr lang="zh-CN" altLang="en-US" dirty="0" smtClean="0"/>
              <a:t>基本原理：对重叠的投影画面的亮度和颜色进行线性或非线性衰减</a:t>
            </a:r>
            <a:endParaRPr lang="en-US" altLang="zh-CN" dirty="0" smtClean="0"/>
          </a:p>
        </p:txBody>
      </p:sp>
      <p:pic>
        <p:nvPicPr>
          <p:cNvPr id="31746" name="Picture 2" descr="http://pro.panasonic.cn/userfiles/image/PT-DW100C-F4/img_pic_08.jpg"/>
          <p:cNvPicPr>
            <a:picLocks noChangeAspect="1" noChangeArrowheads="1"/>
          </p:cNvPicPr>
          <p:nvPr/>
        </p:nvPicPr>
        <p:blipFill rotWithShape="1">
          <a:blip r:embed="rId2">
            <a:extLst>
              <a:ext uri="{28A0092B-C50C-407E-A947-70E740481C1C}">
                <a14:useLocalDpi xmlns:a14="http://schemas.microsoft.com/office/drawing/2010/main" val="0"/>
              </a:ext>
            </a:extLst>
          </a:blip>
          <a:srcRect r="43813" b="11022"/>
          <a:stretch/>
        </p:blipFill>
        <p:spPr bwMode="auto">
          <a:xfrm>
            <a:off x="1497112" y="4246014"/>
            <a:ext cx="3074888" cy="22006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pro.panasonic.cn/userfiles/image/PT-DW100C-F4/img_pic_08.jpg"/>
          <p:cNvPicPr>
            <a:picLocks noChangeAspect="1" noChangeArrowheads="1"/>
          </p:cNvPicPr>
          <p:nvPr/>
        </p:nvPicPr>
        <p:blipFill rotWithShape="1">
          <a:blip r:embed="rId2">
            <a:extLst>
              <a:ext uri="{28A0092B-C50C-407E-A947-70E740481C1C}">
                <a14:useLocalDpi xmlns:a14="http://schemas.microsoft.com/office/drawing/2010/main" val="0"/>
              </a:ext>
            </a:extLst>
          </a:blip>
          <a:srcRect l="53947"/>
          <a:stretch/>
        </p:blipFill>
        <p:spPr bwMode="auto">
          <a:xfrm>
            <a:off x="4932040" y="3973423"/>
            <a:ext cx="2520280" cy="247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284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CAVE</a:t>
            </a:r>
            <a:r>
              <a:rPr lang="zh-CN" altLang="en-US" dirty="0"/>
              <a:t>系统</a:t>
            </a:r>
          </a:p>
        </p:txBody>
      </p:sp>
      <p:sp>
        <p:nvSpPr>
          <p:cNvPr id="3" name="内容占位符 2"/>
          <p:cNvSpPr>
            <a:spLocks noGrp="1"/>
          </p:cNvSpPr>
          <p:nvPr>
            <p:ph idx="1"/>
          </p:nvPr>
        </p:nvSpPr>
        <p:spPr/>
        <p:txBody>
          <a:bodyPr>
            <a:noAutofit/>
          </a:bodyPr>
          <a:lstStyle/>
          <a:p>
            <a:r>
              <a:rPr lang="zh-CN" altLang="en-US" dirty="0" smtClean="0"/>
              <a:t>拼接融合方式：</a:t>
            </a:r>
            <a:endParaRPr lang="en-US" altLang="zh-CN" dirty="0" smtClean="0"/>
          </a:p>
          <a:p>
            <a:pPr lvl="1"/>
            <a:r>
              <a:rPr lang="zh-CN" altLang="en-US" dirty="0" smtClean="0">
                <a:solidFill>
                  <a:srgbClr val="C00000"/>
                </a:solidFill>
              </a:rPr>
              <a:t>手动拼接</a:t>
            </a:r>
            <a:r>
              <a:rPr lang="zh-CN" altLang="en-US" dirty="0" smtClean="0"/>
              <a:t>：实现简单，拼接效果可控；但需要专业人员操作，耗时，效果取决于主观判断</a:t>
            </a:r>
            <a:endParaRPr lang="en-US" altLang="zh-CN" dirty="0" smtClean="0"/>
          </a:p>
          <a:p>
            <a:pPr lvl="1"/>
            <a:r>
              <a:rPr lang="zh-CN" altLang="en-US" dirty="0" smtClean="0">
                <a:solidFill>
                  <a:srgbClr val="C00000"/>
                </a:solidFill>
              </a:rPr>
              <a:t>自动拼接</a:t>
            </a:r>
            <a:r>
              <a:rPr lang="zh-CN" altLang="en-US" dirty="0" smtClean="0"/>
              <a:t>：使用摄像机作为辅助设备，傻瓜式</a:t>
            </a:r>
            <a:endParaRPr lang="en-US" altLang="zh-CN" dirty="0" smtClean="0"/>
          </a:p>
          <a:p>
            <a:pPr lvl="2"/>
            <a:r>
              <a:rPr lang="zh-CN" altLang="en-US" dirty="0" smtClean="0">
                <a:solidFill>
                  <a:srgbClr val="7030A0"/>
                </a:solidFill>
              </a:rPr>
              <a:t>基于三维重建的几何校正方法</a:t>
            </a:r>
            <a:r>
              <a:rPr lang="zh-CN" altLang="en-US" dirty="0" smtClean="0"/>
              <a:t>：用多台摄像机、投影仪辅助，重建三维场景。能适应视频不固定的投影环境，但成本和技术要求都很高</a:t>
            </a:r>
            <a:endParaRPr lang="en-US" altLang="zh-CN" dirty="0" smtClean="0"/>
          </a:p>
          <a:p>
            <a:pPr lvl="2"/>
            <a:r>
              <a:rPr lang="zh-CN" altLang="en-US" dirty="0" smtClean="0">
                <a:solidFill>
                  <a:srgbClr val="7030A0"/>
                </a:solidFill>
              </a:rPr>
              <a:t>非重建的几何校正方法</a:t>
            </a:r>
            <a:r>
              <a:rPr lang="zh-CN" altLang="en-US" dirty="0" smtClean="0"/>
              <a:t>：运用图像处理技术进行调整。技术成熟，使用方便，但需要人工标定以产生三维信息</a:t>
            </a:r>
            <a:endParaRPr lang="zh-CN" altLang="en-US" dirty="0"/>
          </a:p>
        </p:txBody>
      </p:sp>
    </p:spTree>
    <p:extLst>
      <p:ext uri="{BB962C8B-B14F-4D97-AF65-F5344CB8AC3E}">
        <p14:creationId xmlns:p14="http://schemas.microsoft.com/office/powerpoint/2010/main" val="42197093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祼眼立体显示设备</a:t>
            </a:r>
            <a:endParaRPr lang="zh-CN" altLang="en-US" dirty="0"/>
          </a:p>
        </p:txBody>
      </p:sp>
      <p:sp>
        <p:nvSpPr>
          <p:cNvPr id="3" name="内容占位符 2"/>
          <p:cNvSpPr>
            <a:spLocks noGrp="1"/>
          </p:cNvSpPr>
          <p:nvPr>
            <p:ph idx="1"/>
          </p:nvPr>
        </p:nvSpPr>
        <p:spPr/>
        <p:txBody>
          <a:bodyPr/>
          <a:lstStyle/>
          <a:p>
            <a:r>
              <a:rPr lang="zh-CN" altLang="en-US" dirty="0" smtClean="0"/>
              <a:t>不需要佩戴立体眼镜，即能产生三维视觉效果的设备。</a:t>
            </a:r>
            <a:endParaRPr lang="en-US" altLang="zh-CN" dirty="0" smtClean="0"/>
          </a:p>
        </p:txBody>
      </p:sp>
      <p:pic>
        <p:nvPicPr>
          <p:cNvPr id="32770" name="Picture 2" descr="https://timgsa.baidu.com/timg?image&amp;quality=80&amp;size=b9999_10000&amp;sec=1587882332334&amp;di=53613a8ec75d35470a70b8e5f37f3ef4&amp;imgtype=0&amp;src=http%3A%2F%2F2e.zol-img.com.cn%2Fproduct%2F60_500x2000%2F88%2FceUEhtCsBiXCY.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44" b="19471"/>
          <a:stretch/>
        </p:blipFill>
        <p:spPr bwMode="auto">
          <a:xfrm>
            <a:off x="547121" y="3140966"/>
            <a:ext cx="2954422" cy="3025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image2.sina.com.cn/IT/cr/2005/0607/1248875283.jpg"/>
          <p:cNvPicPr>
            <a:picLocks noChangeAspect="1" noChangeArrowheads="1"/>
          </p:cNvPicPr>
          <p:nvPr/>
        </p:nvPicPr>
        <p:blipFill rotWithShape="1">
          <a:blip r:embed="rId3">
            <a:extLst>
              <a:ext uri="{28A0092B-C50C-407E-A947-70E740481C1C}">
                <a14:useLocalDpi xmlns:a14="http://schemas.microsoft.com/office/drawing/2010/main" val="0"/>
              </a:ext>
            </a:extLst>
          </a:blip>
          <a:srcRect l="7937" t="4365" r="4246" b="20867"/>
          <a:stretch/>
        </p:blipFill>
        <p:spPr bwMode="auto">
          <a:xfrm>
            <a:off x="3640822" y="3140966"/>
            <a:ext cx="2819196" cy="3025329"/>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ttp://www.opteng.cn/upload/image/20190117142448_1821.jpg"/>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6592906" y="3140967"/>
            <a:ext cx="1990988" cy="30253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24085" y="6166296"/>
            <a:ext cx="1800493" cy="369332"/>
          </a:xfrm>
          <a:prstGeom prst="rect">
            <a:avLst/>
          </a:prstGeom>
          <a:noFill/>
        </p:spPr>
        <p:txBody>
          <a:bodyPr wrap="none" rtlCol="0">
            <a:spAutoFit/>
          </a:bodyPr>
          <a:lstStyle/>
          <a:p>
            <a:r>
              <a:rPr lang="zh-CN" altLang="en-US" dirty="0" smtClean="0"/>
              <a:t>祼眼立体显示器</a:t>
            </a:r>
            <a:endParaRPr lang="zh-CN" altLang="en-US" dirty="0"/>
          </a:p>
        </p:txBody>
      </p:sp>
      <p:sp>
        <p:nvSpPr>
          <p:cNvPr id="8" name="TextBox 7"/>
          <p:cNvSpPr txBox="1"/>
          <p:nvPr/>
        </p:nvSpPr>
        <p:spPr>
          <a:xfrm>
            <a:off x="4150173" y="6166296"/>
            <a:ext cx="1800493" cy="369332"/>
          </a:xfrm>
          <a:prstGeom prst="rect">
            <a:avLst/>
          </a:prstGeom>
          <a:noFill/>
        </p:spPr>
        <p:txBody>
          <a:bodyPr wrap="none" rtlCol="0">
            <a:spAutoFit/>
          </a:bodyPr>
          <a:lstStyle/>
          <a:p>
            <a:r>
              <a:rPr lang="zh-CN" altLang="en-US" dirty="0" smtClean="0"/>
              <a:t>体三维显示设备</a:t>
            </a:r>
            <a:endParaRPr lang="zh-CN" altLang="en-US" dirty="0"/>
          </a:p>
        </p:txBody>
      </p:sp>
      <p:sp>
        <p:nvSpPr>
          <p:cNvPr id="9" name="TextBox 8"/>
          <p:cNvSpPr txBox="1"/>
          <p:nvPr/>
        </p:nvSpPr>
        <p:spPr>
          <a:xfrm>
            <a:off x="6572737" y="6166296"/>
            <a:ext cx="2031325" cy="369332"/>
          </a:xfrm>
          <a:prstGeom prst="rect">
            <a:avLst/>
          </a:prstGeom>
          <a:noFill/>
        </p:spPr>
        <p:txBody>
          <a:bodyPr wrap="none" rtlCol="0">
            <a:spAutoFit/>
          </a:bodyPr>
          <a:lstStyle/>
          <a:p>
            <a:r>
              <a:rPr lang="zh-CN" altLang="en-US" dirty="0" smtClean="0"/>
              <a:t>光场三维显示设备</a:t>
            </a:r>
            <a:endParaRPr lang="zh-CN" altLang="en-US" dirty="0"/>
          </a:p>
        </p:txBody>
      </p:sp>
    </p:spTree>
    <p:extLst>
      <p:ext uri="{BB962C8B-B14F-4D97-AF65-F5344CB8AC3E}">
        <p14:creationId xmlns:p14="http://schemas.microsoft.com/office/powerpoint/2010/main" val="2102686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祼眼立体显示</a:t>
            </a:r>
            <a:r>
              <a:rPr lang="zh-CN" altLang="en-US" dirty="0" smtClean="0"/>
              <a:t>器</a:t>
            </a:r>
            <a:endParaRPr lang="zh-CN" altLang="en-US" dirty="0"/>
          </a:p>
        </p:txBody>
      </p:sp>
      <p:sp>
        <p:nvSpPr>
          <p:cNvPr id="3" name="内容占位符 2"/>
          <p:cNvSpPr>
            <a:spLocks noGrp="1"/>
          </p:cNvSpPr>
          <p:nvPr>
            <p:ph idx="1"/>
          </p:nvPr>
        </p:nvSpPr>
        <p:spPr/>
        <p:txBody>
          <a:bodyPr/>
          <a:lstStyle/>
          <a:p>
            <a:r>
              <a:rPr lang="zh-CN" altLang="en-US" dirty="0" smtClean="0"/>
              <a:t>在普通显示器基础上加上一些设备，使得能模拟立体眼镜的效果区分左右影像</a:t>
            </a:r>
            <a:endParaRPr lang="zh-CN" altLang="en-US" dirty="0"/>
          </a:p>
        </p:txBody>
      </p:sp>
      <p:pic>
        <p:nvPicPr>
          <p:cNvPr id="33794" name="Picture 2" descr="https://timgsa.baidu.com/timg?image&amp;quality=80&amp;size=b9999_10000&amp;sec=1587896700650&amp;di=488512acb85f46c836d0ee1fb9ca1e78&amp;imgtype=0&amp;src=http%3A%2F%2Fimg1.gtimg.com%2Fdigi%2Fpics%2Fhv1%2F162%2F149%2F890%2F579104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12976"/>
            <a:ext cx="3538364" cy="2653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5733256"/>
            <a:ext cx="4104456" cy="830997"/>
          </a:xfrm>
          <a:prstGeom prst="rect">
            <a:avLst/>
          </a:prstGeom>
          <a:noFill/>
        </p:spPr>
        <p:txBody>
          <a:bodyPr wrap="square" rtlCol="0">
            <a:spAutoFit/>
          </a:bodyPr>
          <a:lstStyle/>
          <a:p>
            <a:r>
              <a:rPr lang="zh-CN" altLang="en-US" sz="1600" dirty="0" smtClean="0">
                <a:solidFill>
                  <a:srgbClr val="C00000"/>
                </a:solidFill>
              </a:rPr>
              <a:t>视差障壁技术</a:t>
            </a:r>
            <a:r>
              <a:rPr lang="zh-CN" altLang="en-US" sz="1600" dirty="0" smtClean="0"/>
              <a:t>：在显示器前立一块视差障壁，使用左右眼观看角度不同准确控制左右眼可见画面</a:t>
            </a:r>
            <a:endParaRPr lang="zh-CN" altLang="en-US" sz="1600" dirty="0"/>
          </a:p>
        </p:txBody>
      </p:sp>
      <p:pic>
        <p:nvPicPr>
          <p:cNvPr id="33796" name="Picture 4" descr="https://timgsa.baidu.com/timg?image&amp;quality=80&amp;size=b9999_10000&amp;sec=1587897153921&amp;di=eab52067f847bade1acd2fcf04c17f01&amp;imgtype=0&amp;src=http%3A%2F%2Fimg1.gtimg.com%2Fdigi%2Fpics%2Fhv1%2F183%2F58%2F832%2F541157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992" y="3625353"/>
            <a:ext cx="3826396" cy="18290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60962" y="5733256"/>
            <a:ext cx="4104456" cy="830997"/>
          </a:xfrm>
          <a:prstGeom prst="rect">
            <a:avLst/>
          </a:prstGeom>
          <a:noFill/>
        </p:spPr>
        <p:txBody>
          <a:bodyPr wrap="square" rtlCol="0">
            <a:spAutoFit/>
          </a:bodyPr>
          <a:lstStyle/>
          <a:p>
            <a:r>
              <a:rPr lang="zh-CN" altLang="en-US" sz="1600" dirty="0" smtClean="0">
                <a:solidFill>
                  <a:srgbClr val="C00000"/>
                </a:solidFill>
              </a:rPr>
              <a:t>柱状透镜技术</a:t>
            </a:r>
            <a:r>
              <a:rPr lang="zh-CN" altLang="en-US" sz="1600" dirty="0" smtClean="0"/>
              <a:t>：在显示器前添加数组形成影像的柱状透镜，通过调整透镜位置和厚度，确保左右影像能折射到人的左右眼上</a:t>
            </a:r>
            <a:endParaRPr lang="zh-CN" altLang="en-US" sz="1600" dirty="0"/>
          </a:p>
        </p:txBody>
      </p:sp>
    </p:spTree>
    <p:extLst>
      <p:ext uri="{BB962C8B-B14F-4D97-AF65-F5344CB8AC3E}">
        <p14:creationId xmlns:p14="http://schemas.microsoft.com/office/powerpoint/2010/main" val="10753059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体三维显示技术</a:t>
            </a:r>
            <a:endParaRPr lang="zh-CN" altLang="en-US" dirty="0"/>
          </a:p>
        </p:txBody>
      </p:sp>
      <p:sp>
        <p:nvSpPr>
          <p:cNvPr id="3" name="内容占位符 2"/>
          <p:cNvSpPr>
            <a:spLocks noGrp="1"/>
          </p:cNvSpPr>
          <p:nvPr>
            <p:ph idx="1"/>
          </p:nvPr>
        </p:nvSpPr>
        <p:spPr/>
        <p:txBody>
          <a:bodyPr/>
          <a:lstStyle/>
          <a:p>
            <a:r>
              <a:rPr lang="zh-CN" altLang="en-US" dirty="0" smtClean="0"/>
              <a:t>通过</a:t>
            </a:r>
            <a:r>
              <a:rPr lang="zh-CN" altLang="en-US" dirty="0" smtClean="0">
                <a:solidFill>
                  <a:srgbClr val="C00000"/>
                </a:solidFill>
              </a:rPr>
              <a:t>二维图像</a:t>
            </a:r>
            <a:r>
              <a:rPr lang="zh-CN" altLang="en-US" dirty="0" smtClean="0"/>
              <a:t>在空间中不同位置的叠加，产生</a:t>
            </a:r>
            <a:r>
              <a:rPr lang="zh-CN" altLang="en-US" dirty="0" smtClean="0">
                <a:solidFill>
                  <a:srgbClr val="C00000"/>
                </a:solidFill>
              </a:rPr>
              <a:t>三维空间</a:t>
            </a:r>
            <a:r>
              <a:rPr lang="zh-CN" altLang="en-US" dirty="0" smtClean="0"/>
              <a:t>发光的分布</a:t>
            </a:r>
            <a:endParaRPr lang="zh-CN" altLang="en-US" dirty="0"/>
          </a:p>
        </p:txBody>
      </p:sp>
      <p:sp>
        <p:nvSpPr>
          <p:cNvPr id="5" name="TextBox 4"/>
          <p:cNvSpPr txBox="1"/>
          <p:nvPr/>
        </p:nvSpPr>
        <p:spPr>
          <a:xfrm>
            <a:off x="5681936" y="3216663"/>
            <a:ext cx="2922512" cy="1477328"/>
          </a:xfrm>
          <a:prstGeom prst="rect">
            <a:avLst/>
          </a:prstGeom>
          <a:noFill/>
        </p:spPr>
        <p:txBody>
          <a:bodyPr wrap="square" rtlCol="0">
            <a:spAutoFit/>
          </a:bodyPr>
          <a:lstStyle/>
          <a:p>
            <a:r>
              <a:rPr lang="zh-CN" altLang="en-US" dirty="0" smtClean="0">
                <a:solidFill>
                  <a:srgbClr val="C00000"/>
                </a:solidFill>
              </a:rPr>
              <a:t>扫描体三维显示</a:t>
            </a:r>
            <a:r>
              <a:rPr lang="zh-CN" altLang="en-US" dirty="0" smtClean="0"/>
              <a:t>：利用人类的视觉暂留原理，将一定时序范围内的基本三维面域融合成一副独立的三维影像。</a:t>
            </a:r>
            <a:endParaRPr lang="en-US" altLang="zh-CN" dirty="0" smtClean="0"/>
          </a:p>
        </p:txBody>
      </p:sp>
      <p:pic>
        <p:nvPicPr>
          <p:cNvPr id="34818" name="Picture 2" descr="v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222679"/>
            <a:ext cx="4854352" cy="294262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675412" y="4687976"/>
            <a:ext cx="2917452" cy="1477328"/>
          </a:xfrm>
          <a:prstGeom prst="rect">
            <a:avLst/>
          </a:prstGeom>
        </p:spPr>
        <p:txBody>
          <a:bodyPr wrap="square">
            <a:spAutoFit/>
          </a:bodyPr>
          <a:lstStyle/>
          <a:p>
            <a:r>
              <a:rPr lang="en-US" altLang="zh-CN" dirty="0" err="1">
                <a:solidFill>
                  <a:srgbClr val="C00000"/>
                </a:solidFill>
              </a:rPr>
              <a:t>Perspecta</a:t>
            </a:r>
            <a:r>
              <a:rPr lang="zh-CN" altLang="en-US" dirty="0"/>
              <a:t>，由马达带动直立投影屏以高达</a:t>
            </a:r>
            <a:r>
              <a:rPr lang="en-US" altLang="zh-CN" dirty="0"/>
              <a:t>730rpm</a:t>
            </a:r>
            <a:r>
              <a:rPr lang="zh-CN" altLang="en-US" dirty="0"/>
              <a:t>的速度旋转，每旋转</a:t>
            </a:r>
            <a:r>
              <a:rPr lang="en-US" altLang="zh-CN" dirty="0"/>
              <a:t>2°</a:t>
            </a:r>
            <a:r>
              <a:rPr lang="zh-CN" altLang="en-US" dirty="0"/>
              <a:t>不到截取一张垂直于</a:t>
            </a:r>
            <a:r>
              <a:rPr lang="en-US" altLang="zh-CN" dirty="0"/>
              <a:t>X-Y</a:t>
            </a:r>
            <a:r>
              <a:rPr lang="zh-CN" altLang="en-US" dirty="0"/>
              <a:t>平面的纵向剖面</a:t>
            </a:r>
            <a:endParaRPr lang="zh-CN" altLang="en-US" dirty="0"/>
          </a:p>
        </p:txBody>
      </p:sp>
    </p:spTree>
    <p:extLst>
      <p:ext uri="{BB962C8B-B14F-4D97-AF65-F5344CB8AC3E}">
        <p14:creationId xmlns:p14="http://schemas.microsoft.com/office/powerpoint/2010/main" val="4746470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体三维显示技术</a:t>
            </a:r>
            <a:endParaRPr lang="zh-CN" altLang="en-US" dirty="0"/>
          </a:p>
        </p:txBody>
      </p:sp>
      <p:sp>
        <p:nvSpPr>
          <p:cNvPr id="3" name="内容占位符 2"/>
          <p:cNvSpPr>
            <a:spLocks noGrp="1"/>
          </p:cNvSpPr>
          <p:nvPr>
            <p:ph idx="1"/>
          </p:nvPr>
        </p:nvSpPr>
        <p:spPr/>
        <p:txBody>
          <a:bodyPr/>
          <a:lstStyle/>
          <a:p>
            <a:r>
              <a:rPr lang="zh-CN" altLang="en-US" dirty="0" smtClean="0"/>
              <a:t>通过</a:t>
            </a:r>
            <a:r>
              <a:rPr lang="zh-CN" altLang="en-US" dirty="0" smtClean="0">
                <a:solidFill>
                  <a:srgbClr val="C00000"/>
                </a:solidFill>
              </a:rPr>
              <a:t>二维图像</a:t>
            </a:r>
            <a:r>
              <a:rPr lang="zh-CN" altLang="en-US" dirty="0" smtClean="0"/>
              <a:t>在空间中不同位置的叠加，产生</a:t>
            </a:r>
            <a:r>
              <a:rPr lang="zh-CN" altLang="en-US" dirty="0" smtClean="0">
                <a:solidFill>
                  <a:srgbClr val="C00000"/>
                </a:solidFill>
              </a:rPr>
              <a:t>三维空间</a:t>
            </a:r>
            <a:r>
              <a:rPr lang="zh-CN" altLang="en-US" dirty="0" smtClean="0"/>
              <a:t>发光的分布</a:t>
            </a:r>
            <a:endParaRPr lang="zh-CN" altLang="en-US" dirty="0"/>
          </a:p>
        </p:txBody>
      </p:sp>
      <p:sp>
        <p:nvSpPr>
          <p:cNvPr id="5" name="TextBox 4"/>
          <p:cNvSpPr txBox="1"/>
          <p:nvPr/>
        </p:nvSpPr>
        <p:spPr>
          <a:xfrm>
            <a:off x="5681936" y="2981851"/>
            <a:ext cx="2922512" cy="2031325"/>
          </a:xfrm>
          <a:prstGeom prst="rect">
            <a:avLst/>
          </a:prstGeom>
          <a:noFill/>
        </p:spPr>
        <p:txBody>
          <a:bodyPr wrap="square" rtlCol="0">
            <a:spAutoFit/>
          </a:bodyPr>
          <a:lstStyle/>
          <a:p>
            <a:r>
              <a:rPr lang="zh-CN" altLang="en-US" dirty="0" smtClean="0">
                <a:solidFill>
                  <a:srgbClr val="C00000"/>
                </a:solidFill>
              </a:rPr>
              <a:t>固态体三维显示</a:t>
            </a:r>
            <a:r>
              <a:rPr lang="zh-CN" altLang="en-US" dirty="0" smtClean="0"/>
              <a:t>：产生图像时不需要显示设备进行机械运动。设备由一些固体介质组成，如玻璃或水晶。显示时通过激发介质中相应位置发光，实现三维像素的显示。</a:t>
            </a:r>
            <a:endParaRPr lang="en-US" altLang="zh-CN" dirty="0" smtClean="0"/>
          </a:p>
        </p:txBody>
      </p:sp>
      <p:sp>
        <p:nvSpPr>
          <p:cNvPr id="7" name="矩形 6"/>
          <p:cNvSpPr/>
          <p:nvPr/>
        </p:nvSpPr>
        <p:spPr>
          <a:xfrm>
            <a:off x="5675412" y="5085184"/>
            <a:ext cx="2917452" cy="1477328"/>
          </a:xfrm>
          <a:prstGeom prst="rect">
            <a:avLst/>
          </a:prstGeom>
        </p:spPr>
        <p:txBody>
          <a:bodyPr wrap="square">
            <a:spAutoFit/>
          </a:bodyPr>
          <a:lstStyle/>
          <a:p>
            <a:r>
              <a:rPr lang="en-US" altLang="zh-CN" dirty="0" err="1">
                <a:solidFill>
                  <a:srgbClr val="C00000"/>
                </a:solidFill>
              </a:rPr>
              <a:t>solidFELIX</a:t>
            </a:r>
            <a:r>
              <a:rPr lang="zh-CN" altLang="en-US" dirty="0"/>
              <a:t>，采用一整块立方体水晶作为显示介质</a:t>
            </a:r>
            <a:r>
              <a:rPr lang="zh-CN" altLang="en-US" dirty="0" smtClean="0"/>
              <a:t>，通过两</a:t>
            </a:r>
            <a:r>
              <a:rPr lang="zh-CN" altLang="en-US" dirty="0"/>
              <a:t>束相干红外线激光在水晶内部的某空间点处相交时</a:t>
            </a:r>
            <a:r>
              <a:rPr lang="zh-CN" altLang="en-US" dirty="0" smtClean="0"/>
              <a:t>，激发</a:t>
            </a:r>
            <a:r>
              <a:rPr lang="zh-CN" altLang="en-US" dirty="0"/>
              <a:t>该点发光</a:t>
            </a:r>
            <a:endParaRPr lang="zh-CN" altLang="en-US" dirty="0"/>
          </a:p>
        </p:txBody>
      </p:sp>
      <p:sp>
        <p:nvSpPr>
          <p:cNvPr id="8" name="AutoShape 4" descr="vd_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4822" name="Picture 6" descr="vd_1.PNG"/>
          <p:cNvPicPr>
            <a:picLocks noChangeAspect="1" noChangeArrowheads="1"/>
          </p:cNvPicPr>
          <p:nvPr/>
        </p:nvPicPr>
        <p:blipFill rotWithShape="1">
          <a:blip r:embed="rId2">
            <a:extLst>
              <a:ext uri="{28A0092B-C50C-407E-A947-70E740481C1C}">
                <a14:useLocalDpi xmlns:a14="http://schemas.microsoft.com/office/drawing/2010/main" val="0"/>
              </a:ext>
            </a:extLst>
          </a:blip>
          <a:srcRect r="31174"/>
          <a:stretch/>
        </p:blipFill>
        <p:spPr bwMode="auto">
          <a:xfrm>
            <a:off x="560760" y="3272275"/>
            <a:ext cx="5114488" cy="285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575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光场三维显示</a:t>
            </a:r>
            <a:endParaRPr lang="zh-CN" altLang="en-US" dirty="0"/>
          </a:p>
        </p:txBody>
      </p:sp>
      <p:sp>
        <p:nvSpPr>
          <p:cNvPr id="3" name="内容占位符 2"/>
          <p:cNvSpPr>
            <a:spLocks noGrp="1"/>
          </p:cNvSpPr>
          <p:nvPr>
            <p:ph idx="1"/>
          </p:nvPr>
        </p:nvSpPr>
        <p:spPr/>
        <p:txBody>
          <a:bodyPr/>
          <a:lstStyle/>
          <a:p>
            <a:r>
              <a:rPr lang="zh-CN" altLang="en-US" dirty="0" smtClean="0"/>
              <a:t>重构物体周围的光场，使处理游乐场中的观察者在任意位置都能接收到对应的物体游乐场信息，实现三维显示</a:t>
            </a:r>
            <a:endParaRPr lang="zh-CN" altLang="en-US" dirty="0"/>
          </a:p>
        </p:txBody>
      </p:sp>
      <p:pic>
        <p:nvPicPr>
          <p:cNvPr id="36866" name="Picture 2" descr="http://www.opteng.cn/upload/image/20190117140724_01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01007"/>
            <a:ext cx="3888432" cy="29606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16027" y="759187"/>
            <a:ext cx="7344406" cy="646331"/>
          </a:xfrm>
          <a:prstGeom prst="rect">
            <a:avLst/>
          </a:prstGeom>
        </p:spPr>
        <p:txBody>
          <a:bodyPr wrap="square">
            <a:spAutoFit/>
          </a:bodyPr>
          <a:lstStyle/>
          <a:p>
            <a:r>
              <a:rPr lang="zh-CN" altLang="en-US" dirty="0"/>
              <a:t>浙江大学大尺寸桌面型光场三维显示</a:t>
            </a:r>
            <a:r>
              <a:rPr lang="zh-CN" altLang="en-US" dirty="0" smtClean="0"/>
              <a:t>系统：</a:t>
            </a:r>
            <a:r>
              <a:rPr lang="en-US" altLang="zh-CN" dirty="0" smtClean="0">
                <a:hlinkClick r:id="rId3"/>
              </a:rPr>
              <a:t>http</a:t>
            </a:r>
            <a:r>
              <a:rPr lang="en-US" altLang="zh-CN" dirty="0">
                <a:hlinkClick r:id="rId3"/>
              </a:rPr>
              <a:t>://</a:t>
            </a:r>
            <a:r>
              <a:rPr lang="en-US" altLang="zh-CN" dirty="0" smtClean="0">
                <a:hlinkClick r:id="rId3"/>
              </a:rPr>
              <a:t>www.opteng.cn/zh/productdetail-detailid-73.shtml</a:t>
            </a:r>
            <a:endParaRPr lang="en-US" altLang="zh-CN" dirty="0" smtClean="0"/>
          </a:p>
        </p:txBody>
      </p:sp>
      <p:pic>
        <p:nvPicPr>
          <p:cNvPr id="6"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523" y="811443"/>
            <a:ext cx="625504" cy="5418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60033" y="3356992"/>
            <a:ext cx="3600400" cy="1477328"/>
          </a:xfrm>
          <a:prstGeom prst="rect">
            <a:avLst/>
          </a:prstGeom>
          <a:noFill/>
        </p:spPr>
        <p:txBody>
          <a:bodyPr wrap="square" rtlCol="0">
            <a:spAutoFit/>
          </a:bodyPr>
          <a:lstStyle/>
          <a:p>
            <a:r>
              <a:rPr lang="zh-CN" altLang="en-US" dirty="0" smtClean="0">
                <a:solidFill>
                  <a:srgbClr val="C00000"/>
                </a:solidFill>
              </a:rPr>
              <a:t>基本原理</a:t>
            </a:r>
            <a:r>
              <a:rPr lang="zh-CN" altLang="en-US" dirty="0" smtClean="0"/>
              <a:t>：高速投影仪将事先处理过的光场图像同步地投射到高速旋转的光场扫描屏上，经过屏幕转折和散射，重建出</a:t>
            </a:r>
            <a:r>
              <a:rPr lang="en-US" altLang="zh-CN" dirty="0" smtClean="0"/>
              <a:t>360</a:t>
            </a:r>
            <a:r>
              <a:rPr lang="zh-CN" altLang="en-US" dirty="0" smtClean="0"/>
              <a:t>度可视的三维光场</a:t>
            </a:r>
            <a:endParaRPr lang="zh-CN" altLang="en-US" dirty="0"/>
          </a:p>
        </p:txBody>
      </p:sp>
      <p:pic>
        <p:nvPicPr>
          <p:cNvPr id="36868" name="Picture 4" descr="http://www.opteng.cn/upload/image/20190117142448_1821.jpg"/>
          <p:cNvPicPr>
            <a:picLocks noChangeAspect="1" noChangeArrowheads="1"/>
          </p:cNvPicPr>
          <p:nvPr/>
        </p:nvPicPr>
        <p:blipFill rotWithShape="1">
          <a:blip r:embed="rId5">
            <a:extLst>
              <a:ext uri="{28A0092B-C50C-407E-A947-70E740481C1C}">
                <a14:useLocalDpi xmlns:a14="http://schemas.microsoft.com/office/drawing/2010/main" val="0"/>
              </a:ext>
            </a:extLst>
          </a:blip>
          <a:srcRect t="48080"/>
          <a:stretch/>
        </p:blipFill>
        <p:spPr bwMode="auto">
          <a:xfrm>
            <a:off x="4743509" y="4821124"/>
            <a:ext cx="3833447" cy="1512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0689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a:t>
            </a:r>
            <a:endParaRPr lang="zh-CN" altLang="en-US" dirty="0"/>
          </a:p>
        </p:txBody>
      </p:sp>
      <p:sp>
        <p:nvSpPr>
          <p:cNvPr id="3" name="内容占位符 2"/>
          <p:cNvSpPr>
            <a:spLocks noGrp="1"/>
          </p:cNvSpPr>
          <p:nvPr>
            <p:ph idx="1"/>
          </p:nvPr>
        </p:nvSpPr>
        <p:spPr/>
        <p:txBody>
          <a:bodyPr/>
          <a:lstStyle/>
          <a:p>
            <a:r>
              <a:rPr lang="zh-CN" altLang="en-US" dirty="0" smtClean="0"/>
              <a:t>选择一个具体的应用场景（考勤，点餐，旅游，购物，居家安防等）为该场景设计交互系统。分析你设计的系统中用到交互设备。</a:t>
            </a:r>
            <a:endParaRPr lang="en-US" altLang="zh-CN" dirty="0" smtClean="0"/>
          </a:p>
          <a:p>
            <a:r>
              <a:rPr lang="zh-CN" altLang="en-US" dirty="0">
                <a:solidFill>
                  <a:srgbClr val="C00000"/>
                </a:solidFill>
              </a:rPr>
              <a:t>说明</a:t>
            </a:r>
            <a:r>
              <a:rPr lang="zh-CN" altLang="en-US" dirty="0" smtClean="0"/>
              <a:t>：</a:t>
            </a:r>
            <a:endParaRPr lang="en-US" altLang="zh-CN" dirty="0" smtClean="0"/>
          </a:p>
          <a:p>
            <a:pPr lvl="1"/>
            <a:r>
              <a:rPr lang="zh-CN" altLang="en-US" dirty="0" smtClean="0"/>
              <a:t>不需要考虑系统的具体实现，只考虑系统中用到的设备即可</a:t>
            </a:r>
            <a:endParaRPr lang="en-US" altLang="zh-CN" dirty="0" smtClean="0"/>
          </a:p>
          <a:p>
            <a:pPr lvl="1"/>
            <a:r>
              <a:rPr lang="zh-CN" altLang="en-US" dirty="0" smtClean="0"/>
              <a:t>应用场景可以是已有的，现实生活中的场景，也可以是自创的场景，只要合理即可</a:t>
            </a:r>
            <a:endParaRPr lang="en-US" altLang="zh-CN" dirty="0" smtClean="0"/>
          </a:p>
        </p:txBody>
      </p:sp>
    </p:spTree>
    <p:extLst>
      <p:ext uri="{BB962C8B-B14F-4D97-AF65-F5344CB8AC3E}">
        <p14:creationId xmlns:p14="http://schemas.microsoft.com/office/powerpoint/2010/main" val="233995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输入设备</a:t>
            </a:r>
            <a:endParaRPr lang="zh-CN" altLang="en-US" dirty="0"/>
          </a:p>
        </p:txBody>
      </p:sp>
      <p:sp>
        <p:nvSpPr>
          <p:cNvPr id="3" name="内容占位符 2"/>
          <p:cNvSpPr>
            <a:spLocks noGrp="1"/>
          </p:cNvSpPr>
          <p:nvPr>
            <p:ph idx="1"/>
          </p:nvPr>
        </p:nvSpPr>
        <p:spPr/>
        <p:txBody>
          <a:bodyPr/>
          <a:lstStyle/>
          <a:p>
            <a:r>
              <a:rPr lang="zh-CN" altLang="en-US" dirty="0" smtClean="0"/>
              <a:t>手写输入设备</a:t>
            </a:r>
            <a:r>
              <a:rPr lang="en-US" altLang="zh-CN" dirty="0" smtClean="0"/>
              <a:t>——</a:t>
            </a:r>
            <a:r>
              <a:rPr lang="zh-CN" altLang="en-US" dirty="0" smtClean="0"/>
              <a:t>手写板</a:t>
            </a:r>
            <a:endParaRPr lang="en-US" altLang="zh-CN" dirty="0" smtClean="0"/>
          </a:p>
          <a:p>
            <a:pPr lvl="1"/>
            <a:r>
              <a:rPr lang="zh-CN" altLang="en-US" dirty="0" smtClean="0"/>
              <a:t>使用专用的笔或者手指在特定板材书写的方式向计算机输入文本信息的设备</a:t>
            </a:r>
            <a:endParaRPr lang="en-US" altLang="zh-CN" dirty="0" smtClean="0"/>
          </a:p>
        </p:txBody>
      </p:sp>
      <p:pic>
        <p:nvPicPr>
          <p:cNvPr id="4" name="Picture 4" descr="C:\Documents and Settings\WangLu\桌面\162980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949" y="3943907"/>
            <a:ext cx="2716411" cy="205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C:\Documents and Settings\WangLu\桌面\2(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3943907"/>
            <a:ext cx="2058432" cy="205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625" y="3943907"/>
            <a:ext cx="2742319" cy="205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580572" y="6002339"/>
            <a:ext cx="877163" cy="369332"/>
          </a:xfrm>
          <a:prstGeom prst="rect">
            <a:avLst/>
          </a:prstGeom>
          <a:noFill/>
        </p:spPr>
        <p:txBody>
          <a:bodyPr wrap="none" rtlCol="0">
            <a:spAutoFit/>
          </a:bodyPr>
          <a:lstStyle/>
          <a:p>
            <a:r>
              <a:rPr lang="zh-CN" altLang="en-US" dirty="0" smtClean="0"/>
              <a:t>电阻式</a:t>
            </a:r>
            <a:endParaRPr lang="zh-CN" altLang="en-US" dirty="0"/>
          </a:p>
        </p:txBody>
      </p:sp>
      <p:sp>
        <p:nvSpPr>
          <p:cNvPr id="8" name="TextBox 7"/>
          <p:cNvSpPr txBox="1"/>
          <p:nvPr/>
        </p:nvSpPr>
        <p:spPr>
          <a:xfrm>
            <a:off x="4472202" y="6002339"/>
            <a:ext cx="877163" cy="369332"/>
          </a:xfrm>
          <a:prstGeom prst="rect">
            <a:avLst/>
          </a:prstGeom>
          <a:noFill/>
        </p:spPr>
        <p:txBody>
          <a:bodyPr wrap="none" rtlCol="0">
            <a:spAutoFit/>
          </a:bodyPr>
          <a:lstStyle/>
          <a:p>
            <a:r>
              <a:rPr lang="zh-CN" altLang="en-US" dirty="0" smtClean="0"/>
              <a:t>电磁式</a:t>
            </a:r>
            <a:endParaRPr lang="zh-CN" altLang="en-US" dirty="0"/>
          </a:p>
        </p:txBody>
      </p:sp>
      <p:sp>
        <p:nvSpPr>
          <p:cNvPr id="9" name="TextBox 8"/>
          <p:cNvSpPr txBox="1"/>
          <p:nvPr/>
        </p:nvSpPr>
        <p:spPr>
          <a:xfrm>
            <a:off x="7034842" y="6002339"/>
            <a:ext cx="877163" cy="369332"/>
          </a:xfrm>
          <a:prstGeom prst="rect">
            <a:avLst/>
          </a:prstGeom>
          <a:noFill/>
        </p:spPr>
        <p:txBody>
          <a:bodyPr wrap="none" rtlCol="0">
            <a:spAutoFit/>
          </a:bodyPr>
          <a:lstStyle/>
          <a:p>
            <a:r>
              <a:rPr lang="zh-CN" altLang="en-US" dirty="0" smtClean="0"/>
              <a:t>电容式</a:t>
            </a:r>
            <a:endParaRPr lang="zh-CN" altLang="en-US" dirty="0"/>
          </a:p>
        </p:txBody>
      </p:sp>
    </p:spTree>
    <p:extLst>
      <p:ext uri="{BB962C8B-B14F-4D97-AF65-F5344CB8AC3E}">
        <p14:creationId xmlns:p14="http://schemas.microsoft.com/office/powerpoint/2010/main" val="29203506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a:t>
            </a:r>
            <a:endParaRPr lang="zh-CN" altLang="en-US" dirty="0"/>
          </a:p>
        </p:txBody>
      </p:sp>
      <p:sp>
        <p:nvSpPr>
          <p:cNvPr id="3" name="内容占位符 2"/>
          <p:cNvSpPr>
            <a:spLocks noGrp="1"/>
          </p:cNvSpPr>
          <p:nvPr>
            <p:ph idx="1"/>
          </p:nvPr>
        </p:nvSpPr>
        <p:spPr/>
        <p:txBody>
          <a:bodyPr/>
          <a:lstStyle/>
          <a:p>
            <a:r>
              <a:rPr lang="zh-CN" altLang="en-US" dirty="0" smtClean="0"/>
              <a:t>作业至少，但不限于以下内容：</a:t>
            </a:r>
            <a:endParaRPr lang="en-US" altLang="zh-CN" dirty="0" smtClean="0"/>
          </a:p>
          <a:p>
            <a:pPr marL="365760" lvl="1" indent="0">
              <a:buNone/>
            </a:pPr>
            <a:r>
              <a:rPr lang="zh-CN" altLang="en-US" dirty="0" smtClean="0"/>
              <a:t>（</a:t>
            </a:r>
            <a:r>
              <a:rPr lang="en-US" altLang="zh-CN" dirty="0" smtClean="0"/>
              <a:t>1</a:t>
            </a:r>
            <a:r>
              <a:rPr lang="zh-CN" altLang="en-US" dirty="0" smtClean="0"/>
              <a:t>）</a:t>
            </a:r>
            <a:r>
              <a:rPr lang="zh-CN" altLang="en-US" dirty="0" smtClean="0">
                <a:solidFill>
                  <a:srgbClr val="C00000"/>
                </a:solidFill>
              </a:rPr>
              <a:t>描述应用场景的具体业务</a:t>
            </a:r>
            <a:r>
              <a:rPr lang="zh-CN" altLang="en-US" dirty="0" smtClean="0"/>
              <a:t>，即该场景中有哪些用户对象，要完成什么业务</a:t>
            </a:r>
            <a:endParaRPr lang="en-US" altLang="zh-CN" dirty="0" smtClean="0"/>
          </a:p>
          <a:p>
            <a:pPr marL="365760" lvl="1" indent="0">
              <a:buNone/>
            </a:pPr>
            <a:endParaRPr lang="en-US" altLang="zh-CN" dirty="0" smtClean="0"/>
          </a:p>
          <a:p>
            <a:pPr marL="365760" lvl="1" indent="0">
              <a:buNone/>
            </a:pPr>
            <a:r>
              <a:rPr lang="zh-CN" altLang="en-US" dirty="0" smtClean="0"/>
              <a:t>（</a:t>
            </a:r>
            <a:r>
              <a:rPr lang="en-US" altLang="zh-CN" dirty="0" smtClean="0"/>
              <a:t>2</a:t>
            </a:r>
            <a:r>
              <a:rPr lang="zh-CN" altLang="en-US" dirty="0" smtClean="0"/>
              <a:t>）分别指出该应用场景中用到的</a:t>
            </a:r>
            <a:r>
              <a:rPr lang="zh-CN" altLang="en-US" dirty="0" smtClean="0">
                <a:solidFill>
                  <a:srgbClr val="C00000"/>
                </a:solidFill>
              </a:rPr>
              <a:t>输入设备</a:t>
            </a:r>
            <a:r>
              <a:rPr lang="zh-CN" altLang="en-US" dirty="0" smtClean="0"/>
              <a:t>和</a:t>
            </a:r>
            <a:r>
              <a:rPr lang="zh-CN" altLang="en-US" dirty="0" smtClean="0">
                <a:solidFill>
                  <a:srgbClr val="C00000"/>
                </a:solidFill>
              </a:rPr>
              <a:t>输出设备</a:t>
            </a:r>
            <a:r>
              <a:rPr lang="zh-CN" altLang="en-US" dirty="0" smtClean="0"/>
              <a:t>以及这些设备在具体业务中</a:t>
            </a:r>
            <a:r>
              <a:rPr lang="zh-CN" altLang="en-US" dirty="0" smtClean="0">
                <a:solidFill>
                  <a:srgbClr val="C00000"/>
                </a:solidFill>
              </a:rPr>
              <a:t>如何协同工作</a:t>
            </a:r>
            <a:endParaRPr lang="en-US" altLang="zh-CN" dirty="0" smtClean="0">
              <a:solidFill>
                <a:srgbClr val="C00000"/>
              </a:solidFill>
            </a:endParaRPr>
          </a:p>
          <a:p>
            <a:pPr marL="365760" lvl="1" indent="0">
              <a:buNone/>
            </a:pPr>
            <a:endParaRPr lang="en-US" altLang="zh-CN" dirty="0" smtClean="0"/>
          </a:p>
          <a:p>
            <a:pPr marL="365760" lvl="1" indent="0">
              <a:buNone/>
            </a:pPr>
            <a:r>
              <a:rPr lang="zh-CN" altLang="en-US" dirty="0" smtClean="0"/>
              <a:t>（</a:t>
            </a:r>
            <a:r>
              <a:rPr lang="en-US" altLang="zh-CN" dirty="0" smtClean="0"/>
              <a:t>3</a:t>
            </a:r>
            <a:r>
              <a:rPr lang="zh-CN" altLang="en-US" dirty="0" smtClean="0"/>
              <a:t>）分析你选用这些设备的</a:t>
            </a:r>
            <a:r>
              <a:rPr lang="zh-CN" altLang="en-US" dirty="0" smtClean="0">
                <a:solidFill>
                  <a:srgbClr val="C00000"/>
                </a:solidFill>
              </a:rPr>
              <a:t>原因</a:t>
            </a:r>
            <a:endParaRPr lang="en-US" altLang="zh-CN" dirty="0" smtClean="0">
              <a:solidFill>
                <a:srgbClr val="C00000"/>
              </a:solidFill>
            </a:endParaRPr>
          </a:p>
          <a:p>
            <a:pPr marL="365760" lvl="1" indent="0">
              <a:buNone/>
            </a:pPr>
            <a:endParaRPr lang="en-US" altLang="zh-CN" dirty="0" smtClean="0"/>
          </a:p>
          <a:p>
            <a:pPr lvl="1"/>
            <a:endParaRPr lang="en-US" altLang="zh-CN" dirty="0" smtClean="0"/>
          </a:p>
        </p:txBody>
      </p:sp>
    </p:spTree>
    <p:extLst>
      <p:ext uri="{BB962C8B-B14F-4D97-AF65-F5344CB8AC3E}">
        <p14:creationId xmlns:p14="http://schemas.microsoft.com/office/powerpoint/2010/main" val="2465307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手写板</a:t>
            </a:r>
          </a:p>
        </p:txBody>
      </p:sp>
      <p:sp>
        <p:nvSpPr>
          <p:cNvPr id="3" name="内容占位符 2"/>
          <p:cNvSpPr>
            <a:spLocks noGrp="1"/>
          </p:cNvSpPr>
          <p:nvPr>
            <p:ph idx="1"/>
          </p:nvPr>
        </p:nvSpPr>
        <p:spPr/>
        <p:txBody>
          <a:bodyPr/>
          <a:lstStyle/>
          <a:p>
            <a:r>
              <a:rPr lang="zh-CN" altLang="en-US" dirty="0" smtClean="0">
                <a:solidFill>
                  <a:srgbClr val="C00000"/>
                </a:solidFill>
              </a:rPr>
              <a:t>电阻式</a:t>
            </a:r>
            <a:r>
              <a:rPr lang="zh-CN" altLang="en-US" dirty="0" smtClean="0"/>
              <a:t>手写板的结构和工作原理</a:t>
            </a:r>
            <a:endParaRPr lang="zh-CN" altLang="en-US" dirty="0"/>
          </a:p>
        </p:txBody>
      </p:sp>
      <p:pic>
        <p:nvPicPr>
          <p:cNvPr id="4" name="Picture 3" descr="C:\Documents and Settings\WangLu\桌面\15423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996952"/>
            <a:ext cx="4036435"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547664" y="5445224"/>
            <a:ext cx="877163" cy="369332"/>
          </a:xfrm>
          <a:prstGeom prst="rect">
            <a:avLst/>
          </a:prstGeom>
          <a:noFill/>
        </p:spPr>
        <p:txBody>
          <a:bodyPr wrap="none" rtlCol="0">
            <a:spAutoFit/>
          </a:bodyPr>
          <a:lstStyle/>
          <a:p>
            <a:r>
              <a:rPr lang="zh-CN" altLang="en-US" dirty="0" smtClean="0"/>
              <a:t>玻璃板</a:t>
            </a:r>
            <a:endParaRPr lang="zh-CN" altLang="en-US" dirty="0"/>
          </a:p>
        </p:txBody>
      </p:sp>
      <p:sp>
        <p:nvSpPr>
          <p:cNvPr id="6" name="TextBox 5"/>
          <p:cNvSpPr txBox="1"/>
          <p:nvPr/>
        </p:nvSpPr>
        <p:spPr>
          <a:xfrm>
            <a:off x="3059832" y="2915652"/>
            <a:ext cx="1107996" cy="369332"/>
          </a:xfrm>
          <a:prstGeom prst="rect">
            <a:avLst/>
          </a:prstGeom>
          <a:noFill/>
        </p:spPr>
        <p:txBody>
          <a:bodyPr wrap="none" rtlCol="0">
            <a:spAutoFit/>
          </a:bodyPr>
          <a:lstStyle/>
          <a:p>
            <a:r>
              <a:rPr lang="zh-CN" altLang="en-US" dirty="0" smtClean="0"/>
              <a:t>聚酯纤维</a:t>
            </a:r>
            <a:endParaRPr lang="zh-CN" altLang="en-US" dirty="0"/>
          </a:p>
        </p:txBody>
      </p:sp>
      <p:sp>
        <p:nvSpPr>
          <p:cNvPr id="7" name="TextBox 6"/>
          <p:cNvSpPr txBox="1"/>
          <p:nvPr/>
        </p:nvSpPr>
        <p:spPr>
          <a:xfrm>
            <a:off x="2135112" y="3265320"/>
            <a:ext cx="1459054" cy="369332"/>
          </a:xfrm>
          <a:prstGeom prst="rect">
            <a:avLst/>
          </a:prstGeom>
          <a:noFill/>
        </p:spPr>
        <p:txBody>
          <a:bodyPr wrap="none" rtlCol="0">
            <a:spAutoFit/>
          </a:bodyPr>
          <a:lstStyle/>
          <a:p>
            <a:r>
              <a:rPr lang="en-US" altLang="zh-CN" dirty="0" smtClean="0"/>
              <a:t>ITO</a:t>
            </a:r>
            <a:r>
              <a:rPr lang="zh-CN" altLang="en-US" dirty="0" smtClean="0"/>
              <a:t>电阻薄膜</a:t>
            </a:r>
            <a:endParaRPr lang="zh-CN" altLang="en-US" dirty="0"/>
          </a:p>
        </p:txBody>
      </p:sp>
      <p:sp>
        <p:nvSpPr>
          <p:cNvPr id="8" name="TextBox 7"/>
          <p:cNvSpPr txBox="1"/>
          <p:nvPr/>
        </p:nvSpPr>
        <p:spPr>
          <a:xfrm>
            <a:off x="1835696" y="3651033"/>
            <a:ext cx="1107996" cy="369332"/>
          </a:xfrm>
          <a:prstGeom prst="rect">
            <a:avLst/>
          </a:prstGeom>
          <a:noFill/>
        </p:spPr>
        <p:txBody>
          <a:bodyPr wrap="none" rtlCol="0">
            <a:spAutoFit/>
          </a:bodyPr>
          <a:lstStyle/>
          <a:p>
            <a:r>
              <a:rPr lang="zh-CN" altLang="en-US" dirty="0" smtClean="0"/>
              <a:t>空气间隔</a:t>
            </a:r>
            <a:endParaRPr lang="zh-CN" altLang="en-US" dirty="0"/>
          </a:p>
        </p:txBody>
      </p:sp>
      <p:sp>
        <p:nvSpPr>
          <p:cNvPr id="10" name="TextBox 9"/>
          <p:cNvSpPr txBox="1"/>
          <p:nvPr/>
        </p:nvSpPr>
        <p:spPr>
          <a:xfrm>
            <a:off x="1763688" y="4149080"/>
            <a:ext cx="877163" cy="369332"/>
          </a:xfrm>
          <a:prstGeom prst="rect">
            <a:avLst/>
          </a:prstGeom>
          <a:noFill/>
        </p:spPr>
        <p:txBody>
          <a:bodyPr wrap="none" rtlCol="0">
            <a:spAutoFit/>
          </a:bodyPr>
          <a:lstStyle/>
          <a:p>
            <a:r>
              <a:rPr lang="zh-CN" altLang="en-US" dirty="0" smtClean="0"/>
              <a:t>隔离垫</a:t>
            </a:r>
            <a:endParaRPr lang="zh-CN" altLang="en-US" dirty="0"/>
          </a:p>
        </p:txBody>
      </p:sp>
      <p:sp>
        <p:nvSpPr>
          <p:cNvPr id="11" name="TextBox 10"/>
          <p:cNvSpPr txBox="1"/>
          <p:nvPr/>
        </p:nvSpPr>
        <p:spPr>
          <a:xfrm>
            <a:off x="6490552" y="3690898"/>
            <a:ext cx="2015899" cy="1754326"/>
          </a:xfrm>
          <a:prstGeom prst="rect">
            <a:avLst/>
          </a:prstGeom>
          <a:noFill/>
        </p:spPr>
        <p:txBody>
          <a:bodyPr wrap="square" rtlCol="0">
            <a:spAutoFit/>
          </a:bodyPr>
          <a:lstStyle/>
          <a:p>
            <a:r>
              <a:rPr lang="zh-CN" altLang="en-US" dirty="0" smtClean="0">
                <a:solidFill>
                  <a:srgbClr val="C00000"/>
                </a:solidFill>
              </a:rPr>
              <a:t>笔或手指挤压聚酯纤维使其接触</a:t>
            </a:r>
            <a:r>
              <a:rPr lang="en-US" altLang="zh-CN" dirty="0" smtClean="0">
                <a:solidFill>
                  <a:srgbClr val="C00000"/>
                </a:solidFill>
              </a:rPr>
              <a:t>ITO</a:t>
            </a:r>
            <a:r>
              <a:rPr lang="zh-CN" altLang="en-US" dirty="0" smtClean="0">
                <a:solidFill>
                  <a:srgbClr val="C00000"/>
                </a:solidFill>
              </a:rPr>
              <a:t>薄膜，从而改变电阻。通过检测电阻变化位置实现触摸定位</a:t>
            </a:r>
            <a:endParaRPr lang="zh-CN" altLang="en-US" dirty="0">
              <a:solidFill>
                <a:srgbClr val="C00000"/>
              </a:solidFill>
            </a:endParaRPr>
          </a:p>
        </p:txBody>
      </p:sp>
      <p:cxnSp>
        <p:nvCxnSpPr>
          <p:cNvPr id="13" name="直接箭头连接符 12"/>
          <p:cNvCxnSpPr/>
          <p:nvPr/>
        </p:nvCxnSpPr>
        <p:spPr>
          <a:xfrm>
            <a:off x="5076056" y="4020365"/>
            <a:ext cx="141449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613829" y="980728"/>
            <a:ext cx="4892621" cy="923330"/>
          </a:xfrm>
          <a:prstGeom prst="rect">
            <a:avLst/>
          </a:prstGeom>
          <a:ln>
            <a:solidFill>
              <a:schemeClr val="tx1"/>
            </a:solidFill>
          </a:ln>
        </p:spPr>
        <p:txBody>
          <a:bodyPr wrap="square">
            <a:spAutoFit/>
          </a:bodyPr>
          <a:lstStyle/>
          <a:p>
            <a:r>
              <a:rPr lang="zh-CN" altLang="en-US" dirty="0">
                <a:solidFill>
                  <a:srgbClr val="C00000"/>
                </a:solidFill>
              </a:rPr>
              <a:t>电阻式</a:t>
            </a:r>
            <a:r>
              <a:rPr lang="zh-CN" altLang="en-US" dirty="0"/>
              <a:t>手写板的缺点：</a:t>
            </a:r>
            <a:endParaRPr lang="en-US" altLang="zh-CN" dirty="0"/>
          </a:p>
          <a:p>
            <a:pPr marL="285750" lvl="1" indent="-285750">
              <a:buFont typeface="Arial" panose="020B0604020202020204" pitchFamily="34" charset="0"/>
              <a:buChar char="•"/>
            </a:pPr>
            <a:r>
              <a:rPr lang="zh-CN" altLang="en-US" dirty="0"/>
              <a:t>感应材料易疲劳，使用寿命较</a:t>
            </a:r>
            <a:r>
              <a:rPr lang="zh-CN" altLang="en-US" dirty="0" smtClean="0"/>
              <a:t>短</a:t>
            </a:r>
            <a:endParaRPr lang="en-US" altLang="zh-CN" dirty="0" smtClean="0"/>
          </a:p>
          <a:p>
            <a:pPr marL="285750" lvl="1" indent="-285750">
              <a:buFont typeface="Arial" panose="020B0604020202020204" pitchFamily="34" charset="0"/>
              <a:buChar char="•"/>
            </a:pPr>
            <a:r>
              <a:rPr lang="zh-CN" altLang="en-US" dirty="0" smtClean="0"/>
              <a:t>压力</a:t>
            </a:r>
            <a:r>
              <a:rPr lang="zh-CN" altLang="en-US" dirty="0"/>
              <a:t>不够没有感应；压力太大易损伤感应板</a:t>
            </a:r>
          </a:p>
        </p:txBody>
      </p:sp>
    </p:spTree>
    <p:extLst>
      <p:ext uri="{BB962C8B-B14F-4D97-AF65-F5344CB8AC3E}">
        <p14:creationId xmlns:p14="http://schemas.microsoft.com/office/powerpoint/2010/main" val="4134051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电磁式触控屏 EMR电磁感应技术简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863459"/>
            <a:ext cx="4210050" cy="39528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手写板</a:t>
            </a:r>
          </a:p>
        </p:txBody>
      </p:sp>
      <p:sp>
        <p:nvSpPr>
          <p:cNvPr id="3" name="内容占位符 2"/>
          <p:cNvSpPr>
            <a:spLocks noGrp="1"/>
          </p:cNvSpPr>
          <p:nvPr>
            <p:ph idx="1"/>
          </p:nvPr>
        </p:nvSpPr>
        <p:spPr/>
        <p:txBody>
          <a:bodyPr/>
          <a:lstStyle/>
          <a:p>
            <a:r>
              <a:rPr lang="zh-CN" altLang="en-US" dirty="0" smtClean="0">
                <a:solidFill>
                  <a:srgbClr val="C00000"/>
                </a:solidFill>
              </a:rPr>
              <a:t>电磁式</a:t>
            </a:r>
            <a:r>
              <a:rPr lang="zh-CN" altLang="en-US" dirty="0" smtClean="0"/>
              <a:t>手写板的结构和工作原理</a:t>
            </a:r>
            <a:endParaRPr lang="zh-CN" altLang="en-US" dirty="0"/>
          </a:p>
        </p:txBody>
      </p:sp>
      <p:pic>
        <p:nvPicPr>
          <p:cNvPr id="7170" name="Picture 2" descr="电磁式触控屏 EMR电磁感应技术简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996952"/>
            <a:ext cx="349753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10146" y="2060848"/>
            <a:ext cx="803425" cy="830997"/>
          </a:xfrm>
          <a:prstGeom prst="rect">
            <a:avLst/>
          </a:prstGeom>
          <a:noFill/>
        </p:spPr>
        <p:txBody>
          <a:bodyPr wrap="none" rtlCol="0">
            <a:spAutoFit/>
          </a:bodyPr>
          <a:lstStyle/>
          <a:p>
            <a:r>
              <a:rPr lang="zh-CN" altLang="en-US" sz="4800" b="1" dirty="0" smtClean="0">
                <a:solidFill>
                  <a:srgbClr val="00B050"/>
                </a:solidFill>
                <a:latin typeface="宋体"/>
                <a:ea typeface="宋体"/>
              </a:rPr>
              <a:t>√</a:t>
            </a:r>
            <a:endParaRPr lang="zh-CN" altLang="en-US" sz="4800" b="1" dirty="0">
              <a:solidFill>
                <a:srgbClr val="00B050"/>
              </a:solidFill>
            </a:endParaRPr>
          </a:p>
        </p:txBody>
      </p:sp>
      <p:sp>
        <p:nvSpPr>
          <p:cNvPr id="7" name="TextBox 6"/>
          <p:cNvSpPr txBox="1"/>
          <p:nvPr/>
        </p:nvSpPr>
        <p:spPr>
          <a:xfrm>
            <a:off x="4416647" y="2678372"/>
            <a:ext cx="803425" cy="830997"/>
          </a:xfrm>
          <a:prstGeom prst="rect">
            <a:avLst/>
          </a:prstGeom>
          <a:noFill/>
        </p:spPr>
        <p:txBody>
          <a:bodyPr wrap="none" rtlCol="0">
            <a:spAutoFit/>
          </a:bodyPr>
          <a:lstStyle/>
          <a:p>
            <a:r>
              <a:rPr lang="en-US" altLang="zh-CN" sz="4800" b="1" dirty="0" smtClean="0">
                <a:solidFill>
                  <a:srgbClr val="FF0000"/>
                </a:solidFill>
                <a:latin typeface="宋体"/>
                <a:ea typeface="宋体"/>
              </a:rPr>
              <a:t>×</a:t>
            </a:r>
            <a:endParaRPr lang="zh-CN" altLang="en-US" sz="4800" b="1" dirty="0">
              <a:solidFill>
                <a:srgbClr val="FF0000"/>
              </a:solidFill>
            </a:endParaRPr>
          </a:p>
        </p:txBody>
      </p:sp>
      <p:sp>
        <p:nvSpPr>
          <p:cNvPr id="5" name="TextBox 4"/>
          <p:cNvSpPr txBox="1"/>
          <p:nvPr/>
        </p:nvSpPr>
        <p:spPr>
          <a:xfrm>
            <a:off x="1979712" y="6021288"/>
            <a:ext cx="5032147" cy="369332"/>
          </a:xfrm>
          <a:prstGeom prst="rect">
            <a:avLst/>
          </a:prstGeom>
          <a:noFill/>
        </p:spPr>
        <p:txBody>
          <a:bodyPr wrap="none" rtlCol="0">
            <a:spAutoFit/>
          </a:bodyPr>
          <a:lstStyle/>
          <a:p>
            <a:r>
              <a:rPr lang="zh-CN" altLang="en-US" dirty="0" smtClean="0">
                <a:solidFill>
                  <a:srgbClr val="C00000"/>
                </a:solidFill>
              </a:rPr>
              <a:t>利用电磁笔和底下电磁板的相互感应来实现定位</a:t>
            </a:r>
            <a:endParaRPr lang="zh-CN" altLang="en-US" dirty="0">
              <a:solidFill>
                <a:srgbClr val="C00000"/>
              </a:solidFill>
            </a:endParaRPr>
          </a:p>
        </p:txBody>
      </p:sp>
      <p:sp>
        <p:nvSpPr>
          <p:cNvPr id="9" name="矩形 8"/>
          <p:cNvSpPr/>
          <p:nvPr/>
        </p:nvSpPr>
        <p:spPr>
          <a:xfrm>
            <a:off x="3613829" y="692696"/>
            <a:ext cx="4892621" cy="1477328"/>
          </a:xfrm>
          <a:prstGeom prst="rect">
            <a:avLst/>
          </a:prstGeom>
          <a:ln>
            <a:solidFill>
              <a:schemeClr val="tx1"/>
            </a:solidFill>
          </a:ln>
        </p:spPr>
        <p:txBody>
          <a:bodyPr wrap="square">
            <a:spAutoFit/>
          </a:bodyPr>
          <a:lstStyle/>
          <a:p>
            <a:r>
              <a:rPr lang="zh-CN" altLang="en-US" dirty="0" smtClean="0">
                <a:solidFill>
                  <a:srgbClr val="C00000"/>
                </a:solidFill>
              </a:rPr>
              <a:t>电磁式</a:t>
            </a:r>
            <a:r>
              <a:rPr lang="zh-CN" altLang="en-US" dirty="0"/>
              <a:t>手写板的缺点：</a:t>
            </a:r>
            <a:endParaRPr lang="en-US" altLang="zh-CN" dirty="0"/>
          </a:p>
          <a:p>
            <a:pPr marL="285750" lvl="1" indent="-285750">
              <a:buFont typeface="Arial" panose="020B0604020202020204" pitchFamily="34" charset="0"/>
              <a:buChar char="•"/>
            </a:pPr>
            <a:r>
              <a:rPr lang="zh-CN" altLang="en-US" dirty="0" smtClean="0"/>
              <a:t>对电压要求高</a:t>
            </a:r>
            <a:endParaRPr lang="en-US" altLang="zh-CN" dirty="0" smtClean="0"/>
          </a:p>
          <a:p>
            <a:pPr marL="285750" lvl="1" indent="-285750">
              <a:buFont typeface="Arial" panose="020B0604020202020204" pitchFamily="34" charset="0"/>
              <a:buChar char="•"/>
            </a:pPr>
            <a:r>
              <a:rPr lang="zh-CN" altLang="en-US" dirty="0" smtClean="0"/>
              <a:t>抗电磁干扰能力差（旁边放了台手机）</a:t>
            </a:r>
            <a:endParaRPr lang="en-US" altLang="zh-CN" dirty="0" smtClean="0"/>
          </a:p>
          <a:p>
            <a:pPr marL="285750" lvl="1" indent="-285750">
              <a:buFont typeface="Arial" panose="020B0604020202020204" pitchFamily="34" charset="0"/>
              <a:buChar char="•"/>
            </a:pPr>
            <a:r>
              <a:rPr lang="zh-CN" altLang="en-US" dirty="0" smtClean="0"/>
              <a:t>电磁笔使用寿命短</a:t>
            </a:r>
            <a:endParaRPr lang="en-US" altLang="zh-CN" dirty="0" smtClean="0"/>
          </a:p>
          <a:p>
            <a:pPr marL="285750" lvl="1" indent="-285750">
              <a:buFont typeface="Arial" panose="020B0604020202020204" pitchFamily="34" charset="0"/>
              <a:buChar char="•"/>
            </a:pPr>
            <a:r>
              <a:rPr lang="zh-CN" altLang="en-US" dirty="0" smtClean="0"/>
              <a:t>必须要用电磁笔操作，手指不行</a:t>
            </a:r>
            <a:endParaRPr lang="zh-CN" altLang="en-US" dirty="0"/>
          </a:p>
        </p:txBody>
      </p:sp>
    </p:spTree>
    <p:extLst>
      <p:ext uri="{BB962C8B-B14F-4D97-AF65-F5344CB8AC3E}">
        <p14:creationId xmlns:p14="http://schemas.microsoft.com/office/powerpoint/2010/main" val="215565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手写板</a:t>
            </a:r>
          </a:p>
        </p:txBody>
      </p:sp>
      <p:sp>
        <p:nvSpPr>
          <p:cNvPr id="3" name="内容占位符 2"/>
          <p:cNvSpPr>
            <a:spLocks noGrp="1"/>
          </p:cNvSpPr>
          <p:nvPr>
            <p:ph idx="1"/>
          </p:nvPr>
        </p:nvSpPr>
        <p:spPr/>
        <p:txBody>
          <a:bodyPr/>
          <a:lstStyle/>
          <a:p>
            <a:r>
              <a:rPr lang="zh-CN" altLang="en-US" dirty="0" smtClean="0">
                <a:solidFill>
                  <a:srgbClr val="C00000"/>
                </a:solidFill>
              </a:rPr>
              <a:t>电容式</a:t>
            </a:r>
            <a:r>
              <a:rPr lang="zh-CN" altLang="en-US" dirty="0" smtClean="0"/>
              <a:t>手写板的结构和工作原理</a:t>
            </a:r>
            <a:endParaRPr lang="zh-CN" altLang="en-US" dirty="0"/>
          </a:p>
        </p:txBody>
      </p:sp>
      <p:sp>
        <p:nvSpPr>
          <p:cNvPr id="9" name="矩形 8"/>
          <p:cNvSpPr/>
          <p:nvPr/>
        </p:nvSpPr>
        <p:spPr>
          <a:xfrm>
            <a:off x="3613829" y="849486"/>
            <a:ext cx="4892621" cy="923330"/>
          </a:xfrm>
          <a:prstGeom prst="rect">
            <a:avLst/>
          </a:prstGeom>
          <a:ln>
            <a:solidFill>
              <a:schemeClr val="tx1"/>
            </a:solidFill>
          </a:ln>
        </p:spPr>
        <p:txBody>
          <a:bodyPr wrap="square">
            <a:spAutoFit/>
          </a:bodyPr>
          <a:lstStyle/>
          <a:p>
            <a:r>
              <a:rPr lang="zh-CN" altLang="en-US" dirty="0" smtClean="0">
                <a:solidFill>
                  <a:srgbClr val="C00000"/>
                </a:solidFill>
              </a:rPr>
              <a:t>电容式</a:t>
            </a:r>
            <a:r>
              <a:rPr lang="zh-CN" altLang="en-US" dirty="0"/>
              <a:t>手写板的缺点：</a:t>
            </a:r>
            <a:endParaRPr lang="en-US" altLang="zh-CN" dirty="0"/>
          </a:p>
          <a:p>
            <a:pPr marL="285750" lvl="1" indent="-285750">
              <a:buFont typeface="Arial" panose="020B0604020202020204" pitchFamily="34" charset="0"/>
              <a:buChar char="•"/>
            </a:pPr>
            <a:r>
              <a:rPr lang="zh-CN" altLang="en-US" dirty="0" smtClean="0"/>
              <a:t>触摸介质必须是导电体（不能戴手套）</a:t>
            </a:r>
            <a:endParaRPr lang="en-US" altLang="zh-CN" dirty="0" smtClean="0"/>
          </a:p>
          <a:p>
            <a:pPr marL="285750" lvl="1" indent="-285750">
              <a:buFont typeface="Arial" panose="020B0604020202020204" pitchFamily="34" charset="0"/>
              <a:buChar char="•"/>
            </a:pPr>
            <a:r>
              <a:rPr lang="zh-CN" altLang="en-US" dirty="0" smtClean="0"/>
              <a:t>对温度和湿度有一定的要求（手湿）</a:t>
            </a:r>
            <a:endParaRPr lang="zh-CN" altLang="en-US" dirty="0"/>
          </a:p>
        </p:txBody>
      </p:sp>
      <p:pic>
        <p:nvPicPr>
          <p:cNvPr id="10" name="Picture 2" descr="C:\Documents and Settings\WangLu\桌面\15423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770804"/>
            <a:ext cx="4392488" cy="313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043608" y="2996952"/>
            <a:ext cx="2304255" cy="646331"/>
          </a:xfrm>
          <a:prstGeom prst="rect">
            <a:avLst/>
          </a:prstGeom>
          <a:noFill/>
        </p:spPr>
        <p:txBody>
          <a:bodyPr wrap="square" rtlCol="0">
            <a:spAutoFit/>
          </a:bodyPr>
          <a:lstStyle/>
          <a:p>
            <a:r>
              <a:rPr lang="zh-CN" altLang="en-US" dirty="0" smtClean="0"/>
              <a:t>传感矩阵感应电压流动情况</a:t>
            </a:r>
            <a:endParaRPr lang="zh-CN" altLang="en-US" dirty="0"/>
          </a:p>
        </p:txBody>
      </p:sp>
      <p:sp>
        <p:nvSpPr>
          <p:cNvPr id="11" name="TextBox 10"/>
          <p:cNvSpPr txBox="1"/>
          <p:nvPr/>
        </p:nvSpPr>
        <p:spPr>
          <a:xfrm>
            <a:off x="5940152" y="3573016"/>
            <a:ext cx="2566298" cy="369332"/>
          </a:xfrm>
          <a:prstGeom prst="rect">
            <a:avLst/>
          </a:prstGeom>
          <a:noFill/>
        </p:spPr>
        <p:txBody>
          <a:bodyPr wrap="square" rtlCol="0">
            <a:spAutoFit/>
          </a:bodyPr>
          <a:lstStyle/>
          <a:p>
            <a:r>
              <a:rPr lang="zh-CN" altLang="en-US" dirty="0" smtClean="0"/>
              <a:t>触摸产生一个电容效果</a:t>
            </a:r>
            <a:endParaRPr lang="zh-CN" altLang="en-US" dirty="0"/>
          </a:p>
        </p:txBody>
      </p:sp>
      <p:sp>
        <p:nvSpPr>
          <p:cNvPr id="12" name="TextBox 11"/>
          <p:cNvSpPr txBox="1"/>
          <p:nvPr/>
        </p:nvSpPr>
        <p:spPr>
          <a:xfrm>
            <a:off x="1014357" y="4509120"/>
            <a:ext cx="2304255" cy="646331"/>
          </a:xfrm>
          <a:prstGeom prst="rect">
            <a:avLst/>
          </a:prstGeom>
          <a:noFill/>
        </p:spPr>
        <p:txBody>
          <a:bodyPr wrap="square" rtlCol="0">
            <a:spAutoFit/>
          </a:bodyPr>
          <a:lstStyle/>
          <a:p>
            <a:r>
              <a:rPr lang="zh-CN" altLang="en-US" dirty="0" smtClean="0"/>
              <a:t>通过计算芯片计算触摸点的坐标位置</a:t>
            </a:r>
            <a:endParaRPr lang="zh-CN" altLang="en-US" dirty="0"/>
          </a:p>
        </p:txBody>
      </p:sp>
    </p:spTree>
    <p:extLst>
      <p:ext uri="{BB962C8B-B14F-4D97-AF65-F5344CB8AC3E}">
        <p14:creationId xmlns:p14="http://schemas.microsoft.com/office/powerpoint/2010/main" val="2377609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手写板</a:t>
            </a:r>
          </a:p>
        </p:txBody>
      </p:sp>
      <p:sp>
        <p:nvSpPr>
          <p:cNvPr id="3" name="内容占位符 2"/>
          <p:cNvSpPr>
            <a:spLocks noGrp="1"/>
          </p:cNvSpPr>
          <p:nvPr>
            <p:ph idx="1"/>
          </p:nvPr>
        </p:nvSpPr>
        <p:spPr/>
        <p:txBody>
          <a:bodyPr>
            <a:noAutofit/>
          </a:bodyPr>
          <a:lstStyle/>
          <a:p>
            <a:r>
              <a:rPr lang="zh-CN" altLang="en-US" dirty="0" smtClean="0"/>
              <a:t>技术指标：</a:t>
            </a:r>
            <a:endParaRPr lang="en-US" altLang="zh-CN" dirty="0" smtClean="0"/>
          </a:p>
          <a:p>
            <a:pPr lvl="1"/>
            <a:r>
              <a:rPr lang="zh-CN" altLang="en-US" dirty="0">
                <a:solidFill>
                  <a:srgbClr val="C00000"/>
                </a:solidFill>
              </a:rPr>
              <a:t>压感级数</a:t>
            </a:r>
            <a:r>
              <a:rPr lang="zh-CN" altLang="en-US" dirty="0"/>
              <a:t>：手写板可以感应到笔在手写板上的力度的级别，最高为</a:t>
            </a:r>
            <a:r>
              <a:rPr lang="en-US" altLang="zh-CN" dirty="0"/>
              <a:t>512</a:t>
            </a:r>
            <a:r>
              <a:rPr lang="zh-CN" altLang="en-US" dirty="0" smtClean="0"/>
              <a:t>级</a:t>
            </a:r>
            <a:endParaRPr lang="en-US" altLang="zh-CN" dirty="0" smtClean="0"/>
          </a:p>
          <a:p>
            <a:pPr lvl="1"/>
            <a:r>
              <a:rPr lang="zh-CN" altLang="en-US" dirty="0" smtClean="0">
                <a:solidFill>
                  <a:srgbClr val="C00000"/>
                </a:solidFill>
              </a:rPr>
              <a:t>精度</a:t>
            </a:r>
            <a:r>
              <a:rPr lang="zh-CN" altLang="en-US" dirty="0" smtClean="0"/>
              <a:t>：又</a:t>
            </a:r>
            <a:r>
              <a:rPr lang="zh-CN" altLang="en-US" dirty="0"/>
              <a:t>称分辨率，指的是单位长度上所分布的感应点数，精度越高对手写的反映越灵敏，对手写板的要求也越</a:t>
            </a:r>
            <a:r>
              <a:rPr lang="zh-CN" altLang="en-US" dirty="0" smtClean="0"/>
              <a:t>高</a:t>
            </a:r>
            <a:endParaRPr lang="en-US" altLang="zh-CN" dirty="0" smtClean="0"/>
          </a:p>
          <a:p>
            <a:pPr lvl="1"/>
            <a:r>
              <a:rPr lang="zh-CN" altLang="en-US" dirty="0">
                <a:solidFill>
                  <a:srgbClr val="C00000"/>
                </a:solidFill>
              </a:rPr>
              <a:t>书写</a:t>
            </a:r>
            <a:r>
              <a:rPr lang="zh-CN" altLang="en-US" dirty="0" smtClean="0">
                <a:solidFill>
                  <a:srgbClr val="C00000"/>
                </a:solidFill>
              </a:rPr>
              <a:t>面积</a:t>
            </a:r>
            <a:r>
              <a:rPr lang="zh-CN" altLang="en-US" dirty="0" smtClean="0"/>
              <a:t>：是</a:t>
            </a:r>
            <a:r>
              <a:rPr lang="zh-CN" altLang="en-US" dirty="0"/>
              <a:t>手写板一个很直观的指标，手写板区域越大，书写的回旋余地就越大，运笔也就更加灵活方便，输入速度往往会更快，当然其价格也相应更高</a:t>
            </a:r>
            <a:r>
              <a:rPr lang="zh-CN" altLang="en-US" dirty="0" smtClean="0"/>
              <a:t>。</a:t>
            </a:r>
            <a:endParaRPr lang="zh-CN" altLang="en-US" dirty="0"/>
          </a:p>
          <a:p>
            <a:pPr lvl="1"/>
            <a:endParaRPr lang="zh-CN" altLang="en-US" dirty="0"/>
          </a:p>
        </p:txBody>
      </p:sp>
    </p:spTree>
    <p:extLst>
      <p:ext uri="{BB962C8B-B14F-4D97-AF65-F5344CB8AC3E}">
        <p14:creationId xmlns:p14="http://schemas.microsoft.com/office/powerpoint/2010/main" val="3346133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输入设备</a:t>
            </a:r>
            <a:endParaRPr lang="zh-CN" altLang="en-US" dirty="0"/>
          </a:p>
        </p:txBody>
      </p:sp>
      <p:sp>
        <p:nvSpPr>
          <p:cNvPr id="3" name="内容占位符 2"/>
          <p:cNvSpPr>
            <a:spLocks noGrp="1"/>
          </p:cNvSpPr>
          <p:nvPr>
            <p:ph idx="1"/>
          </p:nvPr>
        </p:nvSpPr>
        <p:spPr/>
        <p:txBody>
          <a:bodyPr/>
          <a:lstStyle/>
          <a:p>
            <a:r>
              <a:rPr lang="zh-CN" altLang="en-US" dirty="0" smtClean="0"/>
              <a:t>图像输入设备：将真实图像信息转化为数码图像的设备，主要包括</a:t>
            </a:r>
            <a:r>
              <a:rPr lang="zh-CN" altLang="en-US" dirty="0" smtClean="0">
                <a:solidFill>
                  <a:srgbClr val="C00000"/>
                </a:solidFill>
              </a:rPr>
              <a:t>扫描仪</a:t>
            </a:r>
            <a:r>
              <a:rPr lang="zh-CN" altLang="en-US" dirty="0" smtClean="0"/>
              <a:t>和</a:t>
            </a:r>
            <a:r>
              <a:rPr lang="zh-CN" altLang="en-US" dirty="0" smtClean="0">
                <a:solidFill>
                  <a:srgbClr val="C00000"/>
                </a:solidFill>
              </a:rPr>
              <a:t>摄像头</a:t>
            </a:r>
            <a:endParaRPr lang="zh-CN" altLang="en-US" dirty="0">
              <a:solidFill>
                <a:srgbClr val="C00000"/>
              </a:solidFill>
            </a:endParaRPr>
          </a:p>
        </p:txBody>
      </p:sp>
      <p:pic>
        <p:nvPicPr>
          <p:cNvPr id="4" name="Picture 2" descr="C:\Documents and Settings\WangLu\桌面\35350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6104" y="3576075"/>
            <a:ext cx="3407833"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Documents and Settings\WangLu\桌面\p6m58wr49cj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92" y="3503050"/>
            <a:ext cx="4630208"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381981" y="6093860"/>
            <a:ext cx="877163" cy="369332"/>
          </a:xfrm>
          <a:prstGeom prst="rect">
            <a:avLst/>
          </a:prstGeom>
          <a:noFill/>
        </p:spPr>
        <p:txBody>
          <a:bodyPr wrap="none" rtlCol="0">
            <a:spAutoFit/>
          </a:bodyPr>
          <a:lstStyle/>
          <a:p>
            <a:r>
              <a:rPr lang="zh-CN" altLang="en-US" dirty="0" smtClean="0"/>
              <a:t>扫描仪</a:t>
            </a:r>
            <a:endParaRPr lang="zh-CN" altLang="en-US" dirty="0"/>
          </a:p>
        </p:txBody>
      </p:sp>
      <p:sp>
        <p:nvSpPr>
          <p:cNvPr id="7" name="TextBox 6"/>
          <p:cNvSpPr txBox="1"/>
          <p:nvPr/>
        </p:nvSpPr>
        <p:spPr>
          <a:xfrm>
            <a:off x="6501438" y="6093860"/>
            <a:ext cx="877163" cy="369332"/>
          </a:xfrm>
          <a:prstGeom prst="rect">
            <a:avLst/>
          </a:prstGeom>
          <a:noFill/>
        </p:spPr>
        <p:txBody>
          <a:bodyPr wrap="none" rtlCol="0">
            <a:spAutoFit/>
          </a:bodyPr>
          <a:lstStyle/>
          <a:p>
            <a:r>
              <a:rPr lang="zh-CN" altLang="en-US" dirty="0" smtClean="0"/>
              <a:t>摄像头</a:t>
            </a:r>
            <a:endParaRPr lang="zh-CN" altLang="en-US" dirty="0"/>
          </a:p>
        </p:txBody>
      </p:sp>
    </p:spTree>
    <p:extLst>
      <p:ext uri="{BB962C8B-B14F-4D97-AF65-F5344CB8AC3E}">
        <p14:creationId xmlns:p14="http://schemas.microsoft.com/office/powerpoint/2010/main" val="3497980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二维扫描仪</a:t>
            </a:r>
            <a:endParaRPr lang="zh-CN" altLang="en-US" dirty="0"/>
          </a:p>
        </p:txBody>
      </p:sp>
      <p:sp>
        <p:nvSpPr>
          <p:cNvPr id="3" name="内容占位符 2"/>
          <p:cNvSpPr>
            <a:spLocks noGrp="1"/>
          </p:cNvSpPr>
          <p:nvPr>
            <p:ph idx="1"/>
          </p:nvPr>
        </p:nvSpPr>
        <p:spPr/>
        <p:txBody>
          <a:bodyPr/>
          <a:lstStyle/>
          <a:p>
            <a:r>
              <a:rPr lang="zh-CN" altLang="en-US" dirty="0" smtClean="0">
                <a:solidFill>
                  <a:schemeClr val="tx1"/>
                </a:solidFill>
              </a:rPr>
              <a:t>将纸质材料转换成数字图像文件的设备</a:t>
            </a:r>
            <a:endParaRPr lang="en-US" altLang="zh-CN" dirty="0" smtClean="0">
              <a:solidFill>
                <a:schemeClr val="tx1"/>
              </a:solidFill>
            </a:endParaRPr>
          </a:p>
          <a:p>
            <a:r>
              <a:rPr lang="zh-CN" altLang="en-US" dirty="0" smtClean="0">
                <a:solidFill>
                  <a:schemeClr val="tx1"/>
                </a:solidFill>
              </a:rPr>
              <a:t>工作原理</a:t>
            </a:r>
            <a:endParaRPr lang="zh-CN" altLang="en-US" dirty="0">
              <a:solidFill>
                <a:schemeClr val="tx1"/>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217275325"/>
              </p:ext>
            </p:extLst>
          </p:nvPr>
        </p:nvGraphicFramePr>
        <p:xfrm>
          <a:off x="827584" y="3491716"/>
          <a:ext cx="7598558" cy="2880320"/>
        </p:xfrm>
        <a:graphic>
          <a:graphicData uri="http://schemas.openxmlformats.org/presentationml/2006/ole">
            <mc:AlternateContent xmlns:mc="http://schemas.openxmlformats.org/markup-compatibility/2006">
              <mc:Choice xmlns:v="urn:schemas-microsoft-com:vml" Requires="v">
                <p:oleObj spid="_x0000_s11321" name="Visio" r:id="rId3" imgW="7396180" imgH="2805060" progId="Visio.Drawing.11">
                  <p:embed/>
                </p:oleObj>
              </mc:Choice>
              <mc:Fallback>
                <p:oleObj name="Visio" r:id="rId3" imgW="7396180" imgH="280506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3491716"/>
                        <a:ext cx="7598558" cy="2880320"/>
                      </a:xfrm>
                      <a:prstGeom prst="rect">
                        <a:avLst/>
                      </a:prstGeom>
                      <a:noFill/>
                      <a:ln>
                        <a:noFill/>
                      </a:ln>
                    </p:spPr>
                  </p:pic>
                </p:oleObj>
              </mc:Fallback>
            </mc:AlternateContent>
          </a:graphicData>
        </a:graphic>
      </p:graphicFrame>
      <p:sp>
        <p:nvSpPr>
          <p:cNvPr id="9" name="TextBox 8"/>
          <p:cNvSpPr txBox="1"/>
          <p:nvPr/>
        </p:nvSpPr>
        <p:spPr>
          <a:xfrm>
            <a:off x="2915816" y="6156012"/>
            <a:ext cx="2031325" cy="369332"/>
          </a:xfrm>
          <a:prstGeom prst="rect">
            <a:avLst/>
          </a:prstGeom>
          <a:noFill/>
        </p:spPr>
        <p:txBody>
          <a:bodyPr wrap="none" rtlCol="0">
            <a:spAutoFit/>
          </a:bodyPr>
          <a:lstStyle/>
          <a:p>
            <a:r>
              <a:rPr lang="zh-CN" altLang="en-US" dirty="0" smtClean="0">
                <a:solidFill>
                  <a:srgbClr val="C00000"/>
                </a:solidFill>
              </a:rPr>
              <a:t>光线照射在稿件上</a:t>
            </a:r>
            <a:endParaRPr lang="zh-CN" altLang="en-US" dirty="0">
              <a:solidFill>
                <a:srgbClr val="C00000"/>
              </a:solidFill>
            </a:endParaRPr>
          </a:p>
        </p:txBody>
      </p:sp>
      <p:sp>
        <p:nvSpPr>
          <p:cNvPr id="10" name="TextBox 9"/>
          <p:cNvSpPr txBox="1"/>
          <p:nvPr/>
        </p:nvSpPr>
        <p:spPr>
          <a:xfrm>
            <a:off x="4211960" y="2843644"/>
            <a:ext cx="2160240" cy="646331"/>
          </a:xfrm>
          <a:prstGeom prst="rect">
            <a:avLst/>
          </a:prstGeom>
          <a:noFill/>
        </p:spPr>
        <p:txBody>
          <a:bodyPr wrap="square" rtlCol="0">
            <a:spAutoFit/>
          </a:bodyPr>
          <a:lstStyle/>
          <a:p>
            <a:r>
              <a:rPr lang="zh-CN" altLang="en-US" dirty="0" smtClean="0">
                <a:solidFill>
                  <a:srgbClr val="C00000"/>
                </a:solidFill>
              </a:rPr>
              <a:t>反射光或透射光经反光镜反射到</a:t>
            </a:r>
            <a:r>
              <a:rPr lang="en-US" altLang="zh-CN" dirty="0" smtClean="0">
                <a:solidFill>
                  <a:srgbClr val="C00000"/>
                </a:solidFill>
              </a:rPr>
              <a:t>CCD</a:t>
            </a:r>
            <a:endParaRPr lang="zh-CN" altLang="en-US" dirty="0">
              <a:solidFill>
                <a:srgbClr val="C00000"/>
              </a:solidFill>
            </a:endParaRPr>
          </a:p>
        </p:txBody>
      </p:sp>
      <p:sp>
        <p:nvSpPr>
          <p:cNvPr id="11" name="TextBox 10"/>
          <p:cNvSpPr txBox="1"/>
          <p:nvPr/>
        </p:nvSpPr>
        <p:spPr>
          <a:xfrm>
            <a:off x="7092280" y="3419708"/>
            <a:ext cx="1584176" cy="923330"/>
          </a:xfrm>
          <a:prstGeom prst="rect">
            <a:avLst/>
          </a:prstGeom>
          <a:noFill/>
        </p:spPr>
        <p:txBody>
          <a:bodyPr wrap="square" rtlCol="0">
            <a:spAutoFit/>
          </a:bodyPr>
          <a:lstStyle/>
          <a:p>
            <a:r>
              <a:rPr lang="en-US" altLang="zh-CN" dirty="0" smtClean="0">
                <a:solidFill>
                  <a:srgbClr val="C00000"/>
                </a:solidFill>
              </a:rPr>
              <a:t>CCD</a:t>
            </a:r>
            <a:r>
              <a:rPr lang="zh-CN" altLang="en-US" dirty="0" smtClean="0">
                <a:solidFill>
                  <a:srgbClr val="C00000"/>
                </a:solidFill>
              </a:rPr>
              <a:t>将光电信号转换成数字图像信号</a:t>
            </a:r>
            <a:endParaRPr lang="zh-CN" altLang="en-US" dirty="0">
              <a:solidFill>
                <a:srgbClr val="C00000"/>
              </a:solidFill>
            </a:endParaRPr>
          </a:p>
        </p:txBody>
      </p:sp>
    </p:spTree>
    <p:extLst>
      <p:ext uri="{BB962C8B-B14F-4D97-AF65-F5344CB8AC3E}">
        <p14:creationId xmlns:p14="http://schemas.microsoft.com/office/powerpoint/2010/main" val="318267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二维扫描仪</a:t>
            </a:r>
            <a:endParaRPr lang="zh-CN" altLang="en-US" dirty="0"/>
          </a:p>
        </p:txBody>
      </p:sp>
      <p:sp>
        <p:nvSpPr>
          <p:cNvPr id="3" name="内容占位符 2"/>
          <p:cNvSpPr>
            <a:spLocks noGrp="1"/>
          </p:cNvSpPr>
          <p:nvPr>
            <p:ph idx="1"/>
          </p:nvPr>
        </p:nvSpPr>
        <p:spPr/>
        <p:txBody>
          <a:bodyPr>
            <a:noAutofit/>
          </a:bodyPr>
          <a:lstStyle/>
          <a:p>
            <a:r>
              <a:rPr lang="zh-CN" altLang="en-US" dirty="0" smtClean="0"/>
              <a:t>技术参数</a:t>
            </a:r>
            <a:r>
              <a:rPr lang="en-US" altLang="zh-CN" dirty="0" smtClean="0"/>
              <a:t>——</a:t>
            </a:r>
            <a:r>
              <a:rPr lang="zh-CN" altLang="en-US" dirty="0" smtClean="0">
                <a:solidFill>
                  <a:srgbClr val="C00000"/>
                </a:solidFill>
              </a:rPr>
              <a:t>扫描速度</a:t>
            </a:r>
            <a:endParaRPr lang="en-US" altLang="zh-CN" dirty="0" smtClean="0">
              <a:solidFill>
                <a:srgbClr val="C00000"/>
              </a:solidFill>
            </a:endParaRPr>
          </a:p>
          <a:p>
            <a:pPr lvl="1"/>
            <a:r>
              <a:rPr lang="zh-CN" altLang="en-US" dirty="0" smtClean="0"/>
              <a:t>扫描仪</a:t>
            </a:r>
            <a:r>
              <a:rPr lang="zh-CN" altLang="en-US" dirty="0"/>
              <a:t>从预览开始到图像扫描完成后，光头移动的</a:t>
            </a:r>
            <a:r>
              <a:rPr lang="zh-CN" altLang="en-US" dirty="0" smtClean="0"/>
              <a:t>时间，决定扫描仪的工作效率</a:t>
            </a:r>
            <a:endParaRPr lang="en-US" altLang="zh-CN" dirty="0" smtClean="0"/>
          </a:p>
          <a:p>
            <a:pPr lvl="1"/>
            <a:r>
              <a:rPr lang="zh-CN" altLang="en-US" dirty="0" smtClean="0"/>
              <a:t>两种表示方式：</a:t>
            </a:r>
            <a:endParaRPr lang="en-US" altLang="zh-CN" dirty="0" smtClean="0"/>
          </a:p>
          <a:p>
            <a:pPr lvl="2"/>
            <a:r>
              <a:rPr lang="zh-CN" altLang="en-US" dirty="0" smtClean="0">
                <a:solidFill>
                  <a:srgbClr val="7030A0"/>
                </a:solidFill>
              </a:rPr>
              <a:t>以</a:t>
            </a:r>
            <a:r>
              <a:rPr lang="en-US" altLang="zh-CN" dirty="0">
                <a:solidFill>
                  <a:srgbClr val="7030A0"/>
                </a:solidFill>
              </a:rPr>
              <a:t>300DPI</a:t>
            </a:r>
            <a:r>
              <a:rPr lang="zh-CN" altLang="en-US" dirty="0">
                <a:solidFill>
                  <a:srgbClr val="7030A0"/>
                </a:solidFill>
              </a:rPr>
              <a:t>的分辨率扫描一幅</a:t>
            </a:r>
            <a:r>
              <a:rPr lang="en-US" altLang="zh-CN" dirty="0">
                <a:solidFill>
                  <a:srgbClr val="7030A0"/>
                </a:solidFill>
              </a:rPr>
              <a:t>A4</a:t>
            </a:r>
            <a:r>
              <a:rPr lang="zh-CN" altLang="en-US" dirty="0" smtClean="0">
                <a:solidFill>
                  <a:srgbClr val="7030A0"/>
                </a:solidFill>
              </a:rPr>
              <a:t>幅面所用的时间</a:t>
            </a:r>
            <a:endParaRPr lang="en-US" altLang="zh-CN" dirty="0" smtClean="0">
              <a:solidFill>
                <a:srgbClr val="7030A0"/>
              </a:solidFill>
            </a:endParaRPr>
          </a:p>
          <a:p>
            <a:pPr lvl="2"/>
            <a:r>
              <a:rPr lang="zh-CN" altLang="en-US" dirty="0">
                <a:solidFill>
                  <a:srgbClr val="7030A0"/>
                </a:solidFill>
              </a:rPr>
              <a:t>扫描仪完成一行扫描的</a:t>
            </a:r>
            <a:r>
              <a:rPr lang="zh-CN" altLang="en-US" dirty="0" smtClean="0">
                <a:solidFill>
                  <a:srgbClr val="7030A0"/>
                </a:solidFill>
              </a:rPr>
              <a:t>时间</a:t>
            </a:r>
            <a:endParaRPr lang="en-US" altLang="zh-CN" dirty="0" smtClean="0">
              <a:solidFill>
                <a:srgbClr val="7030A0"/>
              </a:solidFill>
            </a:endParaRPr>
          </a:p>
          <a:p>
            <a:pPr lvl="1"/>
            <a:r>
              <a:rPr lang="zh-CN" altLang="en-US" dirty="0" smtClean="0"/>
              <a:t>平均标准来看，</a:t>
            </a:r>
            <a:r>
              <a:rPr lang="zh-CN" altLang="en-US" dirty="0"/>
              <a:t>扫描灰度图，约需</a:t>
            </a:r>
            <a:r>
              <a:rPr lang="en-US" altLang="zh-CN" dirty="0"/>
              <a:t>10</a:t>
            </a:r>
            <a:r>
              <a:rPr lang="zh-CN" altLang="en-US" dirty="0"/>
              <a:t>秒左右，而如果使用三次扫描成像的彩色扫描仪，则要</a:t>
            </a:r>
            <a:r>
              <a:rPr lang="en-US" altLang="zh-CN" dirty="0"/>
              <a:t>2~3</a:t>
            </a:r>
            <a:r>
              <a:rPr lang="zh-CN" altLang="en-US" dirty="0"/>
              <a:t>分钟</a:t>
            </a:r>
          </a:p>
        </p:txBody>
      </p:sp>
    </p:spTree>
    <p:extLst>
      <p:ext uri="{BB962C8B-B14F-4D97-AF65-F5344CB8AC3E}">
        <p14:creationId xmlns:p14="http://schemas.microsoft.com/office/powerpoint/2010/main" val="1569010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二维扫描仪</a:t>
            </a:r>
            <a:endParaRPr lang="zh-CN" altLang="en-US" dirty="0"/>
          </a:p>
        </p:txBody>
      </p:sp>
      <p:sp>
        <p:nvSpPr>
          <p:cNvPr id="3" name="内容占位符 2"/>
          <p:cNvSpPr>
            <a:spLocks noGrp="1"/>
          </p:cNvSpPr>
          <p:nvPr>
            <p:ph idx="1"/>
          </p:nvPr>
        </p:nvSpPr>
        <p:spPr/>
        <p:txBody>
          <a:bodyPr>
            <a:normAutofit/>
          </a:bodyPr>
          <a:lstStyle/>
          <a:p>
            <a:r>
              <a:rPr lang="zh-CN" altLang="en-US" dirty="0" smtClean="0"/>
              <a:t>技术参数</a:t>
            </a:r>
            <a:r>
              <a:rPr lang="en-US" altLang="zh-CN" dirty="0" smtClean="0"/>
              <a:t>——</a:t>
            </a:r>
            <a:r>
              <a:rPr lang="zh-CN" altLang="en-US" dirty="0" smtClean="0">
                <a:solidFill>
                  <a:srgbClr val="C00000"/>
                </a:solidFill>
              </a:rPr>
              <a:t>分辨率</a:t>
            </a:r>
            <a:endParaRPr lang="en-US" altLang="zh-CN" dirty="0" smtClean="0">
              <a:solidFill>
                <a:srgbClr val="C00000"/>
              </a:solidFill>
            </a:endParaRPr>
          </a:p>
          <a:p>
            <a:pPr lvl="1"/>
            <a:r>
              <a:rPr lang="zh-CN" altLang="en-US" dirty="0" smtClean="0"/>
              <a:t>数字图像中表示每英寸真实图像采用的像素点个数（</a:t>
            </a:r>
            <a:r>
              <a:rPr lang="en-US" altLang="zh-CN" dirty="0" smtClean="0"/>
              <a:t>DPI</a:t>
            </a:r>
            <a:r>
              <a:rPr lang="zh-CN" altLang="en-US" dirty="0" smtClean="0"/>
              <a:t>）</a:t>
            </a:r>
            <a:endParaRPr lang="en-US" altLang="zh-CN" dirty="0" smtClean="0"/>
          </a:p>
          <a:p>
            <a:pPr lvl="1"/>
            <a:r>
              <a:rPr lang="zh-CN" altLang="en-US" dirty="0" smtClean="0"/>
              <a:t>实质上由光学部分、硬件部分和软件部分共同确定</a:t>
            </a:r>
            <a:endParaRPr lang="en-US" altLang="zh-CN" dirty="0" smtClean="0"/>
          </a:p>
          <a:p>
            <a:pPr lvl="2"/>
            <a:r>
              <a:rPr lang="zh-CN" altLang="en-US" dirty="0">
                <a:solidFill>
                  <a:srgbClr val="7030A0"/>
                </a:solidFill>
              </a:rPr>
              <a:t>分辨率为</a:t>
            </a:r>
            <a:r>
              <a:rPr lang="en-US" altLang="zh-CN" dirty="0">
                <a:solidFill>
                  <a:srgbClr val="7030A0"/>
                </a:solidFill>
              </a:rPr>
              <a:t>1200DPI</a:t>
            </a:r>
            <a:r>
              <a:rPr lang="zh-CN" altLang="en-US" dirty="0">
                <a:solidFill>
                  <a:srgbClr val="7030A0"/>
                </a:solidFill>
              </a:rPr>
              <a:t>的扫描仪，往往其光学部分的分辨率只占</a:t>
            </a:r>
            <a:r>
              <a:rPr lang="en-US" altLang="zh-CN" dirty="0">
                <a:solidFill>
                  <a:srgbClr val="7030A0"/>
                </a:solidFill>
              </a:rPr>
              <a:t>400</a:t>
            </a:r>
            <a:r>
              <a:rPr lang="zh-CN" altLang="en-US" dirty="0">
                <a:solidFill>
                  <a:srgbClr val="7030A0"/>
                </a:solidFill>
              </a:rPr>
              <a:t>～</a:t>
            </a:r>
            <a:r>
              <a:rPr lang="en-US" altLang="zh-CN" dirty="0">
                <a:solidFill>
                  <a:srgbClr val="7030A0"/>
                </a:solidFill>
              </a:rPr>
              <a:t>600DPI</a:t>
            </a:r>
            <a:r>
              <a:rPr lang="zh-CN" altLang="en-US" dirty="0">
                <a:solidFill>
                  <a:srgbClr val="7030A0"/>
                </a:solidFill>
              </a:rPr>
              <a:t>。扩充部分的分辨率由硬件和软件联合</a:t>
            </a:r>
            <a:r>
              <a:rPr lang="zh-CN" altLang="en-US" dirty="0" smtClean="0">
                <a:solidFill>
                  <a:srgbClr val="7030A0"/>
                </a:solidFill>
              </a:rPr>
              <a:t>生成</a:t>
            </a:r>
            <a:endParaRPr lang="en-US" altLang="zh-CN" dirty="0" smtClean="0">
              <a:solidFill>
                <a:srgbClr val="7030A0"/>
              </a:solidFill>
            </a:endParaRPr>
          </a:p>
          <a:p>
            <a:pPr lvl="1"/>
            <a:r>
              <a:rPr lang="zh-CN" altLang="en-US" dirty="0" smtClean="0"/>
              <a:t>扫描分辨率越高，图像越清晰，但图像文件越大</a:t>
            </a:r>
            <a:endParaRPr lang="en-US" altLang="zh-CN" dirty="0" smtClean="0"/>
          </a:p>
        </p:txBody>
      </p:sp>
    </p:spTree>
    <p:extLst>
      <p:ext uri="{BB962C8B-B14F-4D97-AF65-F5344CB8AC3E}">
        <p14:creationId xmlns:p14="http://schemas.microsoft.com/office/powerpoint/2010/main" val="118749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本章目标</a:t>
            </a:r>
            <a:endParaRPr lang="zh-CN" altLang="en-US" dirty="0"/>
          </a:p>
        </p:txBody>
      </p:sp>
      <p:sp>
        <p:nvSpPr>
          <p:cNvPr id="3" name="内容占位符 2"/>
          <p:cNvSpPr>
            <a:spLocks noGrp="1"/>
          </p:cNvSpPr>
          <p:nvPr>
            <p:ph idx="1"/>
          </p:nvPr>
        </p:nvSpPr>
        <p:spPr/>
        <p:txBody>
          <a:bodyPr/>
          <a:lstStyle/>
          <a:p>
            <a:r>
              <a:rPr lang="zh-CN" altLang="en-US" dirty="0" smtClean="0"/>
              <a:t>了解交互中常用的交互设备及其工作原理</a:t>
            </a:r>
            <a:endParaRPr lang="en-US" altLang="zh-CN" dirty="0" smtClean="0"/>
          </a:p>
          <a:p>
            <a:pPr lvl="1"/>
            <a:r>
              <a:rPr lang="zh-CN" altLang="en-US" dirty="0" smtClean="0">
                <a:solidFill>
                  <a:srgbClr val="C00000"/>
                </a:solidFill>
              </a:rPr>
              <a:t>输入设备</a:t>
            </a:r>
            <a:endParaRPr lang="en-US" altLang="zh-CN" dirty="0" smtClean="0">
              <a:solidFill>
                <a:srgbClr val="C00000"/>
              </a:solidFill>
            </a:endParaRPr>
          </a:p>
          <a:p>
            <a:pPr lvl="2"/>
            <a:r>
              <a:rPr lang="zh-CN" altLang="en-US" dirty="0" smtClean="0"/>
              <a:t>文本输入设备、手写输入设备、图像输入设备、三维信息输入设备、指点输入设备</a:t>
            </a:r>
            <a:endParaRPr lang="en-US" altLang="zh-CN" dirty="0" smtClean="0"/>
          </a:p>
          <a:p>
            <a:pPr lvl="1"/>
            <a:r>
              <a:rPr lang="zh-CN" altLang="en-US" dirty="0" smtClean="0">
                <a:solidFill>
                  <a:srgbClr val="C00000"/>
                </a:solidFill>
              </a:rPr>
              <a:t>输出设备</a:t>
            </a:r>
            <a:endParaRPr lang="en-US" altLang="zh-CN" dirty="0" smtClean="0">
              <a:solidFill>
                <a:srgbClr val="C00000"/>
              </a:solidFill>
            </a:endParaRPr>
          </a:p>
          <a:p>
            <a:pPr lvl="2"/>
            <a:r>
              <a:rPr lang="zh-CN" altLang="en-US" dirty="0" smtClean="0"/>
              <a:t>显示器、投影仪、打印机、语音交互设备</a:t>
            </a:r>
            <a:endParaRPr lang="en-US" altLang="zh-CN" dirty="0" smtClean="0"/>
          </a:p>
          <a:p>
            <a:pPr lvl="1"/>
            <a:r>
              <a:rPr lang="zh-CN" altLang="en-US" dirty="0" smtClean="0">
                <a:solidFill>
                  <a:srgbClr val="C00000"/>
                </a:solidFill>
              </a:rPr>
              <a:t>虚拟现实交互设备</a:t>
            </a:r>
            <a:endParaRPr lang="en-US" altLang="zh-CN" dirty="0" smtClean="0">
              <a:solidFill>
                <a:srgbClr val="C00000"/>
              </a:solidFill>
            </a:endParaRPr>
          </a:p>
          <a:p>
            <a:pPr lvl="2"/>
            <a:r>
              <a:rPr lang="zh-CN" altLang="en-US" dirty="0" smtClean="0"/>
              <a:t>三维空间定位设备、三维显示设备</a:t>
            </a:r>
            <a:endParaRPr lang="zh-CN"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60" y="692696"/>
            <a:ext cx="2268315" cy="1686696"/>
          </a:xfrm>
          <a:prstGeom prst="rect">
            <a:avLst/>
          </a:prstGeom>
          <a:solidFill>
            <a:srgbClr val="EDEDED"/>
          </a:solidFill>
          <a:ln>
            <a:noFill/>
          </a:ln>
          <a:extLst>
            <a:ext uri="{91240B29-F687-4F45-9708-019B960494DF}">
              <a14:hiddenLine xmlns:a14="http://schemas.microsoft.com/office/drawing/2010/main" w="88900" cap="sq">
                <a:solidFill>
                  <a:srgbClr val="000000"/>
                </a:solidFill>
                <a:miter lim="800000"/>
                <a:headEnd/>
                <a:tailEnd/>
              </a14:hiddenLine>
            </a:ext>
          </a:extLst>
        </p:spPr>
      </p:pic>
    </p:spTree>
    <p:extLst>
      <p:ext uri="{BB962C8B-B14F-4D97-AF65-F5344CB8AC3E}">
        <p14:creationId xmlns:p14="http://schemas.microsoft.com/office/powerpoint/2010/main" val="4179060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二维扫描仪</a:t>
            </a:r>
            <a:endParaRPr lang="zh-CN" altLang="en-US" dirty="0"/>
          </a:p>
        </p:txBody>
      </p:sp>
      <p:sp>
        <p:nvSpPr>
          <p:cNvPr id="3" name="内容占位符 2"/>
          <p:cNvSpPr>
            <a:spLocks noGrp="1"/>
          </p:cNvSpPr>
          <p:nvPr>
            <p:ph idx="1"/>
          </p:nvPr>
        </p:nvSpPr>
        <p:spPr/>
        <p:txBody>
          <a:bodyPr>
            <a:normAutofit/>
          </a:bodyPr>
          <a:lstStyle/>
          <a:p>
            <a:r>
              <a:rPr lang="zh-CN" altLang="en-US" dirty="0" smtClean="0"/>
              <a:t>常见二维扫描仪分类</a:t>
            </a:r>
            <a:endParaRPr lang="en-US" altLang="zh-CN" dirty="0" smtClean="0"/>
          </a:p>
        </p:txBody>
      </p:sp>
      <p:pic>
        <p:nvPicPr>
          <p:cNvPr id="12290" name="Picture 2" descr="https://ss1.bdstatic.com/70cFvXSh_Q1YnxGkpoWK1HF6hhy/it/u=3111011298,2390043455&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3353336"/>
            <a:ext cx="2281356" cy="228135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timgsa.baidu.com/timg?image&amp;quality=80&amp;size=b9999_10000&amp;sec=1586800087092&amp;di=593a450d39c1065a1d6a1a9c22c2aa97&amp;imgtype=0&amp;src=http%3A%2F%2Fwww.benq1.com.cn%2FUs_uploadfiles%2F201492%2F2014921034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8" y="3353336"/>
            <a:ext cx="2585988" cy="228135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timgsa.baidu.com/timg?image&amp;quality=80&amp;size=b9999_10000&amp;sec=1586800134663&amp;di=c9c6afaadd5f09ebac78bab60ac28417&amp;imgtype=0&amp;src=http%3A%2F%2Fimg1.cache.netease.com%2Fcatchpic%2F1%2F1B%2F1B07C1BB53ADBBA9D60FD43C3629CD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3352752"/>
            <a:ext cx="2859572" cy="22819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45490" y="5651956"/>
            <a:ext cx="1869423" cy="369332"/>
          </a:xfrm>
          <a:prstGeom prst="rect">
            <a:avLst/>
          </a:prstGeom>
          <a:noFill/>
        </p:spPr>
        <p:txBody>
          <a:bodyPr wrap="none" rtlCol="0">
            <a:spAutoFit/>
          </a:bodyPr>
          <a:lstStyle/>
          <a:p>
            <a:r>
              <a:rPr lang="zh-CN" altLang="en-US" dirty="0" smtClean="0"/>
              <a:t>平板式（</a:t>
            </a:r>
            <a:r>
              <a:rPr lang="en-US" altLang="zh-CN" dirty="0" smtClean="0"/>
              <a:t>A4</a:t>
            </a:r>
            <a:r>
              <a:rPr lang="zh-CN" altLang="en-US" dirty="0" smtClean="0"/>
              <a:t>纸）</a:t>
            </a:r>
            <a:endParaRPr lang="zh-CN" altLang="en-US" dirty="0"/>
          </a:p>
        </p:txBody>
      </p:sp>
      <p:sp>
        <p:nvSpPr>
          <p:cNvPr id="16" name="TextBox 15"/>
          <p:cNvSpPr txBox="1"/>
          <p:nvPr/>
        </p:nvSpPr>
        <p:spPr>
          <a:xfrm>
            <a:off x="3544887" y="5651956"/>
            <a:ext cx="2031325" cy="369332"/>
          </a:xfrm>
          <a:prstGeom prst="rect">
            <a:avLst/>
          </a:prstGeom>
          <a:noFill/>
        </p:spPr>
        <p:txBody>
          <a:bodyPr wrap="none" rtlCol="0">
            <a:spAutoFit/>
          </a:bodyPr>
          <a:lstStyle/>
          <a:p>
            <a:r>
              <a:rPr lang="zh-CN" altLang="en-US" dirty="0" smtClean="0"/>
              <a:t>手持式（条形码）</a:t>
            </a:r>
            <a:endParaRPr lang="zh-CN" altLang="en-US" dirty="0"/>
          </a:p>
        </p:txBody>
      </p:sp>
      <p:sp>
        <p:nvSpPr>
          <p:cNvPr id="17" name="TextBox 16"/>
          <p:cNvSpPr txBox="1"/>
          <p:nvPr/>
        </p:nvSpPr>
        <p:spPr>
          <a:xfrm>
            <a:off x="6210259" y="5651956"/>
            <a:ext cx="2031325" cy="369332"/>
          </a:xfrm>
          <a:prstGeom prst="rect">
            <a:avLst/>
          </a:prstGeom>
          <a:noFill/>
        </p:spPr>
        <p:txBody>
          <a:bodyPr wrap="none" rtlCol="0">
            <a:spAutoFit/>
          </a:bodyPr>
          <a:lstStyle/>
          <a:p>
            <a:r>
              <a:rPr lang="zh-CN" altLang="en-US" dirty="0" smtClean="0"/>
              <a:t>滚筒式（大文件）</a:t>
            </a:r>
            <a:endParaRPr lang="zh-CN" altLang="en-US" dirty="0"/>
          </a:p>
        </p:txBody>
      </p:sp>
      <p:pic>
        <p:nvPicPr>
          <p:cNvPr id="12296" name="Picture 8" descr="https://timgsa.baidu.com/timg?image&amp;quality=80&amp;size=b9999_10000&amp;sec=1586800315301&amp;di=bbc3a70ff3240e37486fa7c66f63d292&amp;imgtype=0&amp;src=http%3A%2F%2Fpic.noyes.cn%2Fd%2Ffile%2Fapp%2F15%2F39%2F2oaumxvvv2q82622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3608" y="753841"/>
            <a:ext cx="1359695" cy="2421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932040" y="1502843"/>
            <a:ext cx="1361568" cy="923330"/>
          </a:xfrm>
          <a:prstGeom prst="rect">
            <a:avLst/>
          </a:prstGeom>
          <a:noFill/>
        </p:spPr>
        <p:txBody>
          <a:bodyPr wrap="square" rtlCol="0">
            <a:spAutoFit/>
          </a:bodyPr>
          <a:lstStyle/>
          <a:p>
            <a:r>
              <a:rPr lang="zh-CN" altLang="en-US" dirty="0" smtClean="0"/>
              <a:t>手机的扫一扫功能类似于扫描仪</a:t>
            </a:r>
            <a:endParaRPr lang="zh-CN" altLang="en-US" dirty="0"/>
          </a:p>
        </p:txBody>
      </p:sp>
    </p:spTree>
    <p:extLst>
      <p:ext uri="{BB962C8B-B14F-4D97-AF65-F5344CB8AC3E}">
        <p14:creationId xmlns:p14="http://schemas.microsoft.com/office/powerpoint/2010/main" val="1608540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数字摄像头</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将直实影像转换成数字图像或数字视频文件的设备</a:t>
            </a:r>
            <a:endParaRPr lang="en-US" altLang="zh-CN" dirty="0" smtClean="0"/>
          </a:p>
          <a:p>
            <a:r>
              <a:rPr lang="zh-CN" altLang="en-US" dirty="0" smtClean="0"/>
              <a:t>没有存储，由一个感觉部件（</a:t>
            </a:r>
            <a:r>
              <a:rPr lang="en-US" altLang="zh-CN" dirty="0" smtClean="0"/>
              <a:t>CCD</a:t>
            </a:r>
            <a:r>
              <a:rPr lang="zh-CN" altLang="en-US" dirty="0" smtClean="0"/>
              <a:t>、</a:t>
            </a:r>
            <a:r>
              <a:rPr lang="en-US" altLang="zh-CN" dirty="0" smtClean="0"/>
              <a:t>CMOS</a:t>
            </a:r>
            <a:r>
              <a:rPr lang="zh-CN" altLang="en-US" dirty="0" smtClean="0"/>
              <a:t>）、简单的镜头和数据传输线路组成</a:t>
            </a:r>
            <a:endParaRPr lang="en-US" altLang="zh-CN" dirty="0" smtClean="0"/>
          </a:p>
          <a:p>
            <a:r>
              <a:rPr lang="zh-CN" altLang="en-US" dirty="0" smtClean="0"/>
              <a:t>技术指标</a:t>
            </a:r>
            <a:endParaRPr lang="en-US" altLang="zh-CN" dirty="0" smtClean="0"/>
          </a:p>
          <a:p>
            <a:pPr lvl="1"/>
            <a:r>
              <a:rPr lang="zh-CN" altLang="en-US" dirty="0" smtClean="0">
                <a:solidFill>
                  <a:srgbClr val="C00000"/>
                </a:solidFill>
              </a:rPr>
              <a:t>感觉元器件类型</a:t>
            </a:r>
            <a:endParaRPr lang="en-US" altLang="zh-CN" dirty="0" smtClean="0">
              <a:solidFill>
                <a:srgbClr val="C00000"/>
              </a:solidFill>
            </a:endParaRPr>
          </a:p>
          <a:p>
            <a:pPr lvl="2"/>
            <a:r>
              <a:rPr lang="en-US" altLang="zh-CN" dirty="0" smtClean="0">
                <a:solidFill>
                  <a:srgbClr val="7030A0"/>
                </a:solidFill>
              </a:rPr>
              <a:t>CCD</a:t>
            </a:r>
            <a:r>
              <a:rPr lang="zh-CN" altLang="en-US" dirty="0" smtClean="0"/>
              <a:t>：</a:t>
            </a:r>
            <a:r>
              <a:rPr lang="zh-CN" altLang="en-US" dirty="0"/>
              <a:t>成像通透性、明锐度都很好，色彩还原、曝光可以保证基本准确，应用在摄像、图像扫描等对于图像质量要求较高的应用</a:t>
            </a:r>
            <a:r>
              <a:rPr lang="zh-CN" altLang="en-US" dirty="0" smtClean="0"/>
              <a:t>中</a:t>
            </a:r>
            <a:endParaRPr lang="en-US" altLang="zh-CN" dirty="0" smtClean="0"/>
          </a:p>
          <a:p>
            <a:pPr lvl="2"/>
            <a:r>
              <a:rPr lang="en-US" altLang="zh-CN" dirty="0" smtClean="0">
                <a:solidFill>
                  <a:srgbClr val="7030A0"/>
                </a:solidFill>
              </a:rPr>
              <a:t>CMOS</a:t>
            </a:r>
            <a:r>
              <a:rPr lang="zh-CN" altLang="en-US" dirty="0" smtClean="0"/>
              <a:t>：</a:t>
            </a:r>
            <a:r>
              <a:rPr lang="zh-CN" altLang="en-US" dirty="0"/>
              <a:t>制造成本和功耗低，应用在一些低端视频应用中</a:t>
            </a:r>
          </a:p>
        </p:txBody>
      </p:sp>
      <p:pic>
        <p:nvPicPr>
          <p:cNvPr id="15364" name="Picture 4" descr="https://timgsa.baidu.com/timg?image&amp;quality=80&amp;size=b9999_10000&amp;sec=1586801139444&amp;di=5cc8fe4c30d6f7cd0f24a6de673d82df&amp;imgtype=0&amp;src=http%3A%2F%2Fimage1.suning.cn%2Fb2c%2Fcatentries%2F000000000135207739_3_800x800.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045"/>
          <a:stretch/>
        </p:blipFill>
        <p:spPr bwMode="auto">
          <a:xfrm>
            <a:off x="5531232" y="664954"/>
            <a:ext cx="1720863" cy="158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906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数字摄像头</a:t>
            </a:r>
            <a:endParaRPr lang="zh-CN" altLang="en-US" dirty="0"/>
          </a:p>
        </p:txBody>
      </p:sp>
      <p:sp>
        <p:nvSpPr>
          <p:cNvPr id="3" name="内容占位符 2"/>
          <p:cNvSpPr>
            <a:spLocks noGrp="1"/>
          </p:cNvSpPr>
          <p:nvPr>
            <p:ph idx="1"/>
          </p:nvPr>
        </p:nvSpPr>
        <p:spPr/>
        <p:txBody>
          <a:bodyPr>
            <a:noAutofit/>
          </a:bodyPr>
          <a:lstStyle/>
          <a:p>
            <a:r>
              <a:rPr lang="zh-CN" altLang="en-US" dirty="0" smtClean="0"/>
              <a:t>技术指标</a:t>
            </a:r>
            <a:endParaRPr lang="en-US" altLang="zh-CN" dirty="0" smtClean="0"/>
          </a:p>
          <a:p>
            <a:pPr lvl="1"/>
            <a:r>
              <a:rPr lang="zh-CN" altLang="en-US" dirty="0" smtClean="0">
                <a:solidFill>
                  <a:srgbClr val="C00000"/>
                </a:solidFill>
              </a:rPr>
              <a:t>像素数：</a:t>
            </a:r>
            <a:r>
              <a:rPr lang="zh-CN" altLang="en-US" dirty="0" smtClean="0">
                <a:solidFill>
                  <a:schemeClr val="tx1"/>
                </a:solidFill>
              </a:rPr>
              <a:t>感光元器件的分辨率，决定图像或视频清晰程度。根据清晰程度由几十万到几百万。</a:t>
            </a:r>
            <a:endParaRPr lang="en-US" altLang="zh-CN" dirty="0" smtClean="0">
              <a:solidFill>
                <a:schemeClr val="tx1"/>
              </a:solidFill>
            </a:endParaRPr>
          </a:p>
          <a:p>
            <a:pPr lvl="1"/>
            <a:r>
              <a:rPr lang="zh-CN" altLang="en-US" dirty="0">
                <a:solidFill>
                  <a:srgbClr val="C00000"/>
                </a:solidFill>
              </a:rPr>
              <a:t>解析度</a:t>
            </a:r>
            <a:r>
              <a:rPr lang="zh-CN" altLang="en-US" dirty="0">
                <a:solidFill>
                  <a:schemeClr val="tx1"/>
                </a:solidFill>
              </a:rPr>
              <a:t>：分为照像解析度和视频解析</a:t>
            </a:r>
            <a:r>
              <a:rPr lang="zh-CN" altLang="en-US" dirty="0" smtClean="0">
                <a:solidFill>
                  <a:schemeClr val="tx1"/>
                </a:solidFill>
              </a:rPr>
              <a:t>度，有</a:t>
            </a:r>
            <a:r>
              <a:rPr lang="en-US" altLang="zh-CN" dirty="0">
                <a:solidFill>
                  <a:schemeClr val="tx1"/>
                </a:solidFill>
              </a:rPr>
              <a:t>1280×1024</a:t>
            </a:r>
            <a:r>
              <a:rPr lang="zh-CN" altLang="en-US" dirty="0">
                <a:solidFill>
                  <a:schemeClr val="tx1"/>
                </a:solidFill>
              </a:rPr>
              <a:t>、</a:t>
            </a:r>
            <a:r>
              <a:rPr lang="en-US" altLang="zh-CN" dirty="0">
                <a:solidFill>
                  <a:schemeClr val="tx1"/>
                </a:solidFill>
              </a:rPr>
              <a:t>1280×960</a:t>
            </a:r>
            <a:r>
              <a:rPr lang="zh-CN" altLang="en-US" dirty="0">
                <a:solidFill>
                  <a:schemeClr val="tx1"/>
                </a:solidFill>
              </a:rPr>
              <a:t>、</a:t>
            </a:r>
            <a:r>
              <a:rPr lang="en-US" altLang="zh-CN" dirty="0">
                <a:solidFill>
                  <a:schemeClr val="tx1"/>
                </a:solidFill>
              </a:rPr>
              <a:t>640×480</a:t>
            </a:r>
            <a:r>
              <a:rPr lang="zh-CN" altLang="en-US" dirty="0">
                <a:solidFill>
                  <a:schemeClr val="tx1"/>
                </a:solidFill>
              </a:rPr>
              <a:t>、</a:t>
            </a:r>
            <a:r>
              <a:rPr lang="en-US" altLang="zh-CN" dirty="0">
                <a:solidFill>
                  <a:schemeClr val="tx1"/>
                </a:solidFill>
              </a:rPr>
              <a:t>352×288</a:t>
            </a:r>
            <a:r>
              <a:rPr lang="zh-CN" altLang="en-US" dirty="0">
                <a:solidFill>
                  <a:schemeClr val="tx1"/>
                </a:solidFill>
              </a:rPr>
              <a:t>、</a:t>
            </a:r>
            <a:r>
              <a:rPr lang="en-US" altLang="zh-CN" dirty="0">
                <a:solidFill>
                  <a:schemeClr val="tx1"/>
                </a:solidFill>
              </a:rPr>
              <a:t>320×240</a:t>
            </a:r>
            <a:r>
              <a:rPr lang="zh-CN" altLang="en-US" dirty="0">
                <a:solidFill>
                  <a:schemeClr val="tx1"/>
                </a:solidFill>
              </a:rPr>
              <a:t>、</a:t>
            </a:r>
            <a:r>
              <a:rPr lang="en-US" altLang="zh-CN" dirty="0">
                <a:solidFill>
                  <a:schemeClr val="tx1"/>
                </a:solidFill>
              </a:rPr>
              <a:t>176×144</a:t>
            </a:r>
            <a:r>
              <a:rPr lang="zh-CN" altLang="en-US" dirty="0">
                <a:solidFill>
                  <a:schemeClr val="tx1"/>
                </a:solidFill>
              </a:rPr>
              <a:t>、</a:t>
            </a:r>
            <a:r>
              <a:rPr lang="en-US" altLang="zh-CN" dirty="0">
                <a:solidFill>
                  <a:schemeClr val="tx1"/>
                </a:solidFill>
              </a:rPr>
              <a:t>160×120 </a:t>
            </a:r>
            <a:r>
              <a:rPr lang="zh-CN" altLang="en-US" dirty="0">
                <a:solidFill>
                  <a:schemeClr val="tx1"/>
                </a:solidFill>
              </a:rPr>
              <a:t>等</a:t>
            </a:r>
            <a:r>
              <a:rPr lang="zh-CN" altLang="en-US" dirty="0" smtClean="0">
                <a:solidFill>
                  <a:schemeClr val="tx1"/>
                </a:solidFill>
              </a:rPr>
              <a:t>规格</a:t>
            </a:r>
            <a:endParaRPr lang="en-US" altLang="zh-CN" dirty="0" smtClean="0">
              <a:solidFill>
                <a:schemeClr val="tx1"/>
              </a:solidFill>
            </a:endParaRPr>
          </a:p>
          <a:p>
            <a:pPr lvl="1"/>
            <a:r>
              <a:rPr lang="zh-CN" altLang="en-US" dirty="0" smtClean="0">
                <a:solidFill>
                  <a:srgbClr val="C00000"/>
                </a:solidFill>
              </a:rPr>
              <a:t>视频速度</a:t>
            </a:r>
            <a:r>
              <a:rPr lang="zh-CN" altLang="en-US" dirty="0" smtClean="0">
                <a:solidFill>
                  <a:schemeClr val="tx1"/>
                </a:solidFill>
              </a:rPr>
              <a:t>：帧率，即一秒中捕捉到的帧数，影响视频的流畅程度。</a:t>
            </a:r>
            <a:endParaRPr lang="en-US" altLang="zh-CN" dirty="0" smtClean="0">
              <a:solidFill>
                <a:schemeClr val="tx1"/>
              </a:solidFill>
            </a:endParaRPr>
          </a:p>
          <a:p>
            <a:pPr lvl="1"/>
            <a:r>
              <a:rPr lang="zh-CN" altLang="en-US" dirty="0" smtClean="0">
                <a:solidFill>
                  <a:srgbClr val="C00000"/>
                </a:solidFill>
              </a:rPr>
              <a:t>镜头</a:t>
            </a:r>
            <a:r>
              <a:rPr lang="zh-CN" altLang="en-US" dirty="0" smtClean="0">
                <a:solidFill>
                  <a:schemeClr val="tx1"/>
                </a:solidFill>
              </a:rPr>
              <a:t>：光学部件，其调焦范围和灵敏程度是影响摄像头性能的主要因素</a:t>
            </a:r>
            <a:endParaRPr lang="zh-CN" altLang="en-US" dirty="0">
              <a:solidFill>
                <a:schemeClr val="tx1"/>
              </a:solidFill>
            </a:endParaRPr>
          </a:p>
          <a:p>
            <a:pPr lvl="1"/>
            <a:endParaRPr lang="en-US" altLang="zh-CN" dirty="0" smtClean="0">
              <a:solidFill>
                <a:srgbClr val="C00000"/>
              </a:solidFill>
            </a:endParaRPr>
          </a:p>
        </p:txBody>
      </p:sp>
      <p:pic>
        <p:nvPicPr>
          <p:cNvPr id="4" name="Picture 4" descr="https://timgsa.baidu.com/timg?image&amp;quality=80&amp;size=b9999_10000&amp;sec=1586801139444&amp;di=5cc8fe4c30d6f7cd0f24a6de673d82df&amp;imgtype=0&amp;src=http%3A%2F%2Fimage1.suning.cn%2Fb2c%2Fcatentries%2F000000000135207739_3_800x800.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045"/>
          <a:stretch/>
        </p:blipFill>
        <p:spPr bwMode="auto">
          <a:xfrm>
            <a:off x="5531232" y="664954"/>
            <a:ext cx="1720863" cy="158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682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数字摄像头</a:t>
            </a:r>
            <a:endParaRPr lang="zh-CN" altLang="en-US" dirty="0"/>
          </a:p>
        </p:txBody>
      </p:sp>
      <p:sp>
        <p:nvSpPr>
          <p:cNvPr id="3" name="内容占位符 2"/>
          <p:cNvSpPr>
            <a:spLocks noGrp="1"/>
          </p:cNvSpPr>
          <p:nvPr>
            <p:ph idx="1"/>
          </p:nvPr>
        </p:nvSpPr>
        <p:spPr/>
        <p:txBody>
          <a:bodyPr>
            <a:normAutofit/>
          </a:bodyPr>
          <a:lstStyle/>
          <a:p>
            <a:r>
              <a:rPr lang="zh-CN" altLang="en-US" dirty="0" smtClean="0"/>
              <a:t>技术指标</a:t>
            </a:r>
            <a:endParaRPr lang="en-US" altLang="zh-CN" dirty="0" smtClean="0"/>
          </a:p>
          <a:p>
            <a:pPr lvl="1"/>
            <a:r>
              <a:rPr lang="zh-CN" altLang="en-US" dirty="0" smtClean="0">
                <a:solidFill>
                  <a:srgbClr val="C00000"/>
                </a:solidFill>
              </a:rPr>
              <a:t>像素数：</a:t>
            </a:r>
            <a:r>
              <a:rPr lang="zh-CN" altLang="en-US" dirty="0" smtClean="0">
                <a:solidFill>
                  <a:schemeClr val="tx1"/>
                </a:solidFill>
              </a:rPr>
              <a:t>感光元器件的分辨率，决定图像或视频清晰程度。根据清晰程度由几十万到几百万。</a:t>
            </a:r>
            <a:endParaRPr lang="en-US" altLang="zh-CN" dirty="0" smtClean="0">
              <a:solidFill>
                <a:schemeClr val="tx1"/>
              </a:solidFill>
            </a:endParaRPr>
          </a:p>
          <a:p>
            <a:pPr lvl="1"/>
            <a:r>
              <a:rPr lang="zh-CN" altLang="en-US" dirty="0">
                <a:solidFill>
                  <a:srgbClr val="C00000"/>
                </a:solidFill>
              </a:rPr>
              <a:t>解析度</a:t>
            </a:r>
            <a:r>
              <a:rPr lang="zh-CN" altLang="en-US" dirty="0">
                <a:solidFill>
                  <a:schemeClr val="tx1"/>
                </a:solidFill>
              </a:rPr>
              <a:t>：分为照像解析度和视频解析</a:t>
            </a:r>
            <a:r>
              <a:rPr lang="zh-CN" altLang="en-US" dirty="0" smtClean="0">
                <a:solidFill>
                  <a:schemeClr val="tx1"/>
                </a:solidFill>
              </a:rPr>
              <a:t>度，有</a:t>
            </a:r>
            <a:r>
              <a:rPr lang="en-US" altLang="zh-CN" dirty="0">
                <a:solidFill>
                  <a:schemeClr val="tx1"/>
                </a:solidFill>
              </a:rPr>
              <a:t>1280×1024</a:t>
            </a:r>
            <a:r>
              <a:rPr lang="zh-CN" altLang="en-US" dirty="0">
                <a:solidFill>
                  <a:schemeClr val="tx1"/>
                </a:solidFill>
              </a:rPr>
              <a:t>、</a:t>
            </a:r>
            <a:r>
              <a:rPr lang="en-US" altLang="zh-CN" dirty="0">
                <a:solidFill>
                  <a:schemeClr val="tx1"/>
                </a:solidFill>
              </a:rPr>
              <a:t>1280×960</a:t>
            </a:r>
            <a:r>
              <a:rPr lang="zh-CN" altLang="en-US" dirty="0">
                <a:solidFill>
                  <a:schemeClr val="tx1"/>
                </a:solidFill>
              </a:rPr>
              <a:t>、</a:t>
            </a:r>
            <a:r>
              <a:rPr lang="en-US" altLang="zh-CN" dirty="0">
                <a:solidFill>
                  <a:schemeClr val="tx1"/>
                </a:solidFill>
              </a:rPr>
              <a:t>640×480</a:t>
            </a:r>
            <a:r>
              <a:rPr lang="zh-CN" altLang="en-US" dirty="0">
                <a:solidFill>
                  <a:schemeClr val="tx1"/>
                </a:solidFill>
              </a:rPr>
              <a:t>、</a:t>
            </a:r>
            <a:r>
              <a:rPr lang="en-US" altLang="zh-CN" dirty="0">
                <a:solidFill>
                  <a:schemeClr val="tx1"/>
                </a:solidFill>
              </a:rPr>
              <a:t>352×288</a:t>
            </a:r>
            <a:r>
              <a:rPr lang="zh-CN" altLang="en-US" dirty="0">
                <a:solidFill>
                  <a:schemeClr val="tx1"/>
                </a:solidFill>
              </a:rPr>
              <a:t>、</a:t>
            </a:r>
            <a:r>
              <a:rPr lang="en-US" altLang="zh-CN" dirty="0">
                <a:solidFill>
                  <a:schemeClr val="tx1"/>
                </a:solidFill>
              </a:rPr>
              <a:t>320×240</a:t>
            </a:r>
            <a:r>
              <a:rPr lang="zh-CN" altLang="en-US" dirty="0">
                <a:solidFill>
                  <a:schemeClr val="tx1"/>
                </a:solidFill>
              </a:rPr>
              <a:t>、</a:t>
            </a:r>
            <a:r>
              <a:rPr lang="en-US" altLang="zh-CN" dirty="0">
                <a:solidFill>
                  <a:schemeClr val="tx1"/>
                </a:solidFill>
              </a:rPr>
              <a:t>176×144</a:t>
            </a:r>
            <a:r>
              <a:rPr lang="zh-CN" altLang="en-US" dirty="0">
                <a:solidFill>
                  <a:schemeClr val="tx1"/>
                </a:solidFill>
              </a:rPr>
              <a:t>、</a:t>
            </a:r>
            <a:r>
              <a:rPr lang="en-US" altLang="zh-CN" dirty="0">
                <a:solidFill>
                  <a:schemeClr val="tx1"/>
                </a:solidFill>
              </a:rPr>
              <a:t>160×120 </a:t>
            </a:r>
            <a:r>
              <a:rPr lang="zh-CN" altLang="en-US" dirty="0">
                <a:solidFill>
                  <a:schemeClr val="tx1"/>
                </a:solidFill>
              </a:rPr>
              <a:t>等</a:t>
            </a:r>
            <a:r>
              <a:rPr lang="zh-CN" altLang="en-US" dirty="0" smtClean="0">
                <a:solidFill>
                  <a:schemeClr val="tx1"/>
                </a:solidFill>
              </a:rPr>
              <a:t>规格</a:t>
            </a:r>
            <a:endParaRPr lang="en-US" altLang="zh-CN" dirty="0" smtClean="0">
              <a:solidFill>
                <a:schemeClr val="tx1"/>
              </a:solidFill>
            </a:endParaRPr>
          </a:p>
          <a:p>
            <a:pPr lvl="1"/>
            <a:r>
              <a:rPr lang="zh-CN" altLang="en-US" dirty="0" smtClean="0">
                <a:solidFill>
                  <a:srgbClr val="C00000"/>
                </a:solidFill>
              </a:rPr>
              <a:t>视频速度</a:t>
            </a:r>
            <a:r>
              <a:rPr lang="zh-CN" altLang="en-US" dirty="0" smtClean="0">
                <a:solidFill>
                  <a:schemeClr val="tx1"/>
                </a:solidFill>
              </a:rPr>
              <a:t>：帧率，即一秒中捕捉到的帧数，影响视频的流畅程度。</a:t>
            </a:r>
            <a:endParaRPr lang="zh-CN" altLang="en-US" dirty="0">
              <a:solidFill>
                <a:schemeClr val="tx1"/>
              </a:solidFill>
            </a:endParaRPr>
          </a:p>
          <a:p>
            <a:pPr lvl="1"/>
            <a:endParaRPr lang="en-US" altLang="zh-CN" dirty="0" smtClean="0">
              <a:solidFill>
                <a:srgbClr val="C00000"/>
              </a:solidFill>
            </a:endParaRPr>
          </a:p>
        </p:txBody>
      </p:sp>
      <p:pic>
        <p:nvPicPr>
          <p:cNvPr id="4" name="Picture 4" descr="https://timgsa.baidu.com/timg?image&amp;quality=80&amp;size=b9999_10000&amp;sec=1586801139444&amp;di=5cc8fe4c30d6f7cd0f24a6de673d82df&amp;imgtype=0&amp;src=http%3A%2F%2Fimage1.suning.cn%2Fb2c%2Fcatentries%2F000000000135207739_3_800x800.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045"/>
          <a:stretch/>
        </p:blipFill>
        <p:spPr bwMode="auto">
          <a:xfrm>
            <a:off x="5531232" y="664954"/>
            <a:ext cx="1720863" cy="158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256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输入设备</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三维信息输入设备</a:t>
            </a:r>
            <a:r>
              <a:rPr lang="zh-CN" altLang="en-US" dirty="0" smtClean="0"/>
              <a:t>：</a:t>
            </a:r>
            <a:r>
              <a:rPr lang="zh-CN" altLang="en-US" dirty="0"/>
              <a:t>实现三维信息数字化</a:t>
            </a:r>
            <a:r>
              <a:rPr lang="zh-CN" altLang="en-US" dirty="0" smtClean="0"/>
              <a:t>的设备</a:t>
            </a:r>
            <a:endParaRPr lang="zh-CN" altLang="en-US" dirty="0"/>
          </a:p>
        </p:txBody>
      </p:sp>
      <p:pic>
        <p:nvPicPr>
          <p:cNvPr id="4" name="Picture 4" descr="照相式三维扫描仪（PTS系列）"/>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356992"/>
            <a:ext cx="2270597" cy="211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Picture 2" descr="https://timgsa.baidu.com/timg?image&amp;quality=80&amp;size=b9999_10000&amp;sec=1586802409418&amp;di=05625406104130653584cd08dc7e4efd&amp;imgtype=0&amp;src=http%3A%2F%2Fwww.93913.com%2Fuploads%2Fallimg%2F160521%2F212G53O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553792"/>
            <a:ext cx="3206155" cy="172600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timgsa.baidu.com/timg?image&amp;quality=80&amp;size=b9999_10000&amp;sec=1586802624646&amp;di=6fdc16be7fa77571af8cf34251f37e07&amp;imgtype=0&amp;src=http%3A%2F%2F2c.zol-img.com.cn%2Fproduct%2F132_501x2000%2F768%2FceXeH9gOpFc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3436724"/>
            <a:ext cx="2611785" cy="19601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05436" y="5661248"/>
            <a:ext cx="1338828" cy="369332"/>
          </a:xfrm>
          <a:prstGeom prst="rect">
            <a:avLst/>
          </a:prstGeom>
          <a:noFill/>
        </p:spPr>
        <p:txBody>
          <a:bodyPr wrap="none" rtlCol="0">
            <a:spAutoFit/>
          </a:bodyPr>
          <a:lstStyle/>
          <a:p>
            <a:r>
              <a:rPr lang="zh-CN" altLang="en-US" dirty="0" smtClean="0"/>
              <a:t>三维扫描仪</a:t>
            </a:r>
            <a:endParaRPr lang="zh-CN" altLang="en-US" dirty="0"/>
          </a:p>
        </p:txBody>
      </p:sp>
      <p:sp>
        <p:nvSpPr>
          <p:cNvPr id="8" name="TextBox 7"/>
          <p:cNvSpPr txBox="1"/>
          <p:nvPr/>
        </p:nvSpPr>
        <p:spPr>
          <a:xfrm>
            <a:off x="3734063" y="5661248"/>
            <a:ext cx="1569660" cy="369332"/>
          </a:xfrm>
          <a:prstGeom prst="rect">
            <a:avLst/>
          </a:prstGeom>
          <a:noFill/>
        </p:spPr>
        <p:txBody>
          <a:bodyPr wrap="none" rtlCol="0">
            <a:spAutoFit/>
          </a:bodyPr>
          <a:lstStyle/>
          <a:p>
            <a:r>
              <a:rPr lang="zh-CN" altLang="en-US" dirty="0" smtClean="0"/>
              <a:t>动作捕捉设备</a:t>
            </a:r>
            <a:endParaRPr lang="zh-CN" altLang="en-US" dirty="0"/>
          </a:p>
        </p:txBody>
      </p:sp>
      <p:sp>
        <p:nvSpPr>
          <p:cNvPr id="9" name="TextBox 8"/>
          <p:cNvSpPr txBox="1"/>
          <p:nvPr/>
        </p:nvSpPr>
        <p:spPr>
          <a:xfrm>
            <a:off x="6533222" y="5661248"/>
            <a:ext cx="1569660" cy="369332"/>
          </a:xfrm>
          <a:prstGeom prst="rect">
            <a:avLst/>
          </a:prstGeom>
          <a:noFill/>
        </p:spPr>
        <p:txBody>
          <a:bodyPr wrap="none" rtlCol="0">
            <a:spAutoFit/>
          </a:bodyPr>
          <a:lstStyle/>
          <a:p>
            <a:r>
              <a:rPr lang="zh-CN" altLang="en-US" dirty="0" smtClean="0"/>
              <a:t>体感输入设备</a:t>
            </a:r>
            <a:endParaRPr lang="zh-CN" altLang="en-US" dirty="0"/>
          </a:p>
        </p:txBody>
      </p:sp>
    </p:spTree>
    <p:extLst>
      <p:ext uri="{BB962C8B-B14F-4D97-AF65-F5344CB8AC3E}">
        <p14:creationId xmlns:p14="http://schemas.microsoft.com/office/powerpoint/2010/main" val="3280934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三维扫描仪</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接触式</a:t>
            </a:r>
            <a:r>
              <a:rPr lang="zh-CN" altLang="en-US" dirty="0" smtClean="0"/>
              <a:t>：</a:t>
            </a:r>
            <a:r>
              <a:rPr lang="zh-CN" altLang="en-US" dirty="0"/>
              <a:t>采用探测头直接接触物体表面，通过探测头反馈回来的光电信号转换为物体表面形状的</a:t>
            </a:r>
            <a:r>
              <a:rPr lang="zh-CN" altLang="en-US" dirty="0" smtClean="0"/>
              <a:t>数字信息</a:t>
            </a:r>
            <a:endParaRPr lang="en-US" altLang="zh-CN" dirty="0" smtClean="0"/>
          </a:p>
          <a:p>
            <a:endParaRPr lang="en-US" altLang="zh-CN" dirty="0" smtClean="0"/>
          </a:p>
          <a:p>
            <a:r>
              <a:rPr lang="zh-CN" altLang="en-US" dirty="0" smtClean="0"/>
              <a:t>优点：</a:t>
            </a:r>
            <a:r>
              <a:rPr lang="zh-CN" altLang="en-US" dirty="0"/>
              <a:t>具有较高的准确性和</a:t>
            </a:r>
            <a:r>
              <a:rPr lang="zh-CN" altLang="en-US" dirty="0" smtClean="0"/>
              <a:t>可靠性</a:t>
            </a:r>
            <a:endParaRPr lang="en-US" altLang="zh-CN" dirty="0" smtClean="0"/>
          </a:p>
          <a:p>
            <a:r>
              <a:rPr lang="zh-CN" altLang="en-US" dirty="0" smtClean="0"/>
              <a:t>缺点：</a:t>
            </a:r>
            <a:endParaRPr lang="en-US" altLang="zh-CN" dirty="0" smtClean="0"/>
          </a:p>
          <a:p>
            <a:pPr lvl="1"/>
            <a:r>
              <a:rPr lang="zh-CN" altLang="en-US" dirty="0"/>
              <a:t>测量速度慢、费用</a:t>
            </a:r>
            <a:r>
              <a:rPr lang="zh-CN" altLang="en-US" dirty="0" smtClean="0"/>
              <a:t>较高</a:t>
            </a:r>
            <a:endParaRPr lang="en-US" altLang="zh-CN" dirty="0" smtClean="0"/>
          </a:p>
          <a:p>
            <a:pPr lvl="1"/>
            <a:r>
              <a:rPr lang="zh-CN" altLang="en-US" dirty="0"/>
              <a:t>探头易</a:t>
            </a:r>
            <a:r>
              <a:rPr lang="zh-CN" altLang="en-US" dirty="0" smtClean="0"/>
              <a:t>磨损</a:t>
            </a:r>
            <a:endParaRPr lang="en-US" altLang="zh-CN" dirty="0" smtClean="0"/>
          </a:p>
        </p:txBody>
      </p:sp>
      <p:pic>
        <p:nvPicPr>
          <p:cNvPr id="19458" name="Picture 2" descr="https://timgsa.baidu.com/timg?image&amp;quality=80&amp;size=b9999_10000&amp;sec=1586803006385&amp;di=2d69317174c364c102b2a5a18b2eb1cb&amp;imgtype=0&amp;src=http%3A%2F%2F5b0988e595225.cdn.sohucs.com%2Fimages%2F20180110%2Fc3e1d26cdba449e4be53ddd62b917c45.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4382222"/>
            <a:ext cx="2698313" cy="1855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56406" y="6175136"/>
            <a:ext cx="1569660" cy="369332"/>
          </a:xfrm>
          <a:prstGeom prst="rect">
            <a:avLst/>
          </a:prstGeom>
          <a:noFill/>
        </p:spPr>
        <p:txBody>
          <a:bodyPr wrap="none" rtlCol="0">
            <a:spAutoFit/>
          </a:bodyPr>
          <a:lstStyle/>
          <a:p>
            <a:r>
              <a:rPr lang="zh-CN" altLang="en-US" dirty="0" smtClean="0"/>
              <a:t>三坐标测量机</a:t>
            </a:r>
            <a:endParaRPr lang="zh-CN" altLang="en-US" dirty="0"/>
          </a:p>
        </p:txBody>
      </p:sp>
    </p:spTree>
    <p:extLst>
      <p:ext uri="{BB962C8B-B14F-4D97-AF65-F5344CB8AC3E}">
        <p14:creationId xmlns:p14="http://schemas.microsoft.com/office/powerpoint/2010/main" val="35569079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三维扫描仪</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非接触式</a:t>
            </a:r>
            <a:r>
              <a:rPr lang="zh-CN" altLang="en-US" dirty="0" smtClean="0"/>
              <a:t>：基于光学原理实现三维信息扫描</a:t>
            </a:r>
            <a:endParaRPr lang="en-US" altLang="zh-CN" dirty="0" smtClean="0"/>
          </a:p>
          <a:p>
            <a:endParaRPr lang="en-US" altLang="zh-CN" dirty="0" smtClean="0"/>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008652"/>
            <a:ext cx="1841252" cy="2090846"/>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087" y="3641875"/>
            <a:ext cx="1986304" cy="237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656" y="3828234"/>
            <a:ext cx="1773102" cy="199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2380804" y="5950066"/>
            <a:ext cx="1295018" cy="431262"/>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smtClean="0">
                <a:solidFill>
                  <a:schemeClr val="tx1"/>
                </a:solidFill>
              </a:rPr>
              <a:t>激光扫描</a:t>
            </a:r>
            <a:endParaRPr lang="zh-CN" altLang="en-US" dirty="0">
              <a:solidFill>
                <a:schemeClr val="tx1"/>
              </a:solidFill>
            </a:endParaRPr>
          </a:p>
        </p:txBody>
      </p:sp>
      <p:sp>
        <p:nvSpPr>
          <p:cNvPr id="13" name="右箭头 12"/>
          <p:cNvSpPr/>
          <p:nvPr/>
        </p:nvSpPr>
        <p:spPr>
          <a:xfrm>
            <a:off x="3965652" y="4796971"/>
            <a:ext cx="376352" cy="616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右箭头 13"/>
          <p:cNvSpPr/>
          <p:nvPr/>
        </p:nvSpPr>
        <p:spPr>
          <a:xfrm>
            <a:off x="6445061" y="4796972"/>
            <a:ext cx="376352" cy="616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173" y="3723549"/>
            <a:ext cx="1822957" cy="2208456"/>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15" name="矩形 14"/>
          <p:cNvSpPr/>
          <p:nvPr/>
        </p:nvSpPr>
        <p:spPr>
          <a:xfrm>
            <a:off x="4797730" y="5950066"/>
            <a:ext cx="1295018" cy="431262"/>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smtClean="0">
                <a:solidFill>
                  <a:schemeClr val="tx1"/>
                </a:solidFill>
              </a:rPr>
              <a:t>数据点集</a:t>
            </a:r>
            <a:endParaRPr lang="zh-CN" altLang="en-US" dirty="0">
              <a:solidFill>
                <a:schemeClr val="tx1"/>
              </a:solidFill>
            </a:endParaRPr>
          </a:p>
        </p:txBody>
      </p:sp>
      <p:sp>
        <p:nvSpPr>
          <p:cNvPr id="17" name="矩形 16"/>
          <p:cNvSpPr/>
          <p:nvPr/>
        </p:nvSpPr>
        <p:spPr>
          <a:xfrm>
            <a:off x="7085698" y="5950066"/>
            <a:ext cx="1295018" cy="431262"/>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smtClean="0">
                <a:solidFill>
                  <a:schemeClr val="tx1"/>
                </a:solidFill>
              </a:rPr>
              <a:t>渲染结果</a:t>
            </a:r>
            <a:endParaRPr lang="zh-CN" altLang="en-US" dirty="0">
              <a:solidFill>
                <a:schemeClr val="tx1"/>
              </a:solidFill>
            </a:endParaRPr>
          </a:p>
        </p:txBody>
      </p:sp>
    </p:spTree>
    <p:extLst>
      <p:ext uri="{BB962C8B-B14F-4D97-AF65-F5344CB8AC3E}">
        <p14:creationId xmlns:p14="http://schemas.microsoft.com/office/powerpoint/2010/main" val="43105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三维扫描仪</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非接触式</a:t>
            </a:r>
            <a:r>
              <a:rPr lang="zh-CN" altLang="en-US" dirty="0" smtClean="0"/>
              <a:t>：基于光学原理实现三维信息扫描</a:t>
            </a:r>
            <a:endParaRPr lang="en-US" altLang="zh-CN" dirty="0" smtClean="0"/>
          </a:p>
          <a:p>
            <a:r>
              <a:rPr lang="zh-CN" altLang="en-US" dirty="0" smtClean="0"/>
              <a:t>主要有三维激光扫描仪与结构光式三维扫描仪</a:t>
            </a:r>
            <a:endParaRPr lang="en-US" altLang="zh-CN" dirty="0" smtClean="0"/>
          </a:p>
        </p:txBody>
      </p:sp>
      <p:pic>
        <p:nvPicPr>
          <p:cNvPr id="16" name="Picture 4" descr="照相式三维扫描仪（PTS系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3429144"/>
            <a:ext cx="2768011" cy="258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831"/>
          <a:stretch/>
        </p:blipFill>
        <p:spPr bwMode="auto">
          <a:xfrm>
            <a:off x="1691680" y="3258581"/>
            <a:ext cx="1980723" cy="275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12627" y="6013087"/>
            <a:ext cx="1338828" cy="369332"/>
          </a:xfrm>
          <a:prstGeom prst="rect">
            <a:avLst/>
          </a:prstGeom>
          <a:noFill/>
        </p:spPr>
        <p:txBody>
          <a:bodyPr wrap="none" rtlCol="0">
            <a:spAutoFit/>
          </a:bodyPr>
          <a:lstStyle/>
          <a:p>
            <a:r>
              <a:rPr lang="zh-CN" altLang="en-US" dirty="0" smtClean="0"/>
              <a:t>激光扫描仪</a:t>
            </a:r>
            <a:endParaRPr lang="zh-CN" altLang="en-US" dirty="0"/>
          </a:p>
        </p:txBody>
      </p:sp>
      <p:sp>
        <p:nvSpPr>
          <p:cNvPr id="19" name="TextBox 18"/>
          <p:cNvSpPr txBox="1"/>
          <p:nvPr/>
        </p:nvSpPr>
        <p:spPr>
          <a:xfrm>
            <a:off x="5775838" y="6013087"/>
            <a:ext cx="1569660" cy="369332"/>
          </a:xfrm>
          <a:prstGeom prst="rect">
            <a:avLst/>
          </a:prstGeom>
          <a:noFill/>
        </p:spPr>
        <p:txBody>
          <a:bodyPr wrap="none" rtlCol="0">
            <a:spAutoFit/>
          </a:bodyPr>
          <a:lstStyle/>
          <a:p>
            <a:r>
              <a:rPr lang="zh-CN" altLang="en-US" dirty="0" smtClean="0"/>
              <a:t>结构光扫描仪</a:t>
            </a:r>
            <a:endParaRPr lang="zh-CN" altLang="en-US" dirty="0"/>
          </a:p>
        </p:txBody>
      </p:sp>
      <p:sp>
        <p:nvSpPr>
          <p:cNvPr id="5" name="矩形 4"/>
          <p:cNvSpPr/>
          <p:nvPr/>
        </p:nvSpPr>
        <p:spPr>
          <a:xfrm>
            <a:off x="1065454" y="762492"/>
            <a:ext cx="5090721" cy="646331"/>
          </a:xfrm>
          <a:prstGeom prst="rect">
            <a:avLst/>
          </a:prstGeom>
        </p:spPr>
        <p:txBody>
          <a:bodyPr wrap="square">
            <a:spAutoFit/>
          </a:bodyPr>
          <a:lstStyle/>
          <a:p>
            <a:r>
              <a:rPr lang="zh-CN" altLang="en-US" dirty="0" smtClean="0"/>
              <a:t>手持式人体三维扫描仪</a:t>
            </a:r>
            <a:r>
              <a:rPr lang="en-US" altLang="zh-CN" dirty="0" smtClean="0"/>
              <a:t>https</a:t>
            </a:r>
            <a:r>
              <a:rPr lang="en-US" altLang="zh-CN" dirty="0"/>
              <a:t>://v.qq.com/x/page/g0303ie6kwt.html</a:t>
            </a:r>
            <a:endParaRPr lang="zh-CN" altLang="en-US" dirty="0"/>
          </a:p>
        </p:txBody>
      </p:sp>
      <p:pic>
        <p:nvPicPr>
          <p:cNvPr id="20"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3" y="814747"/>
            <a:ext cx="625504" cy="54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926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三维扫描仪</a:t>
            </a:r>
            <a:endParaRPr lang="zh-CN" altLang="en-US" dirty="0"/>
          </a:p>
        </p:txBody>
      </p:sp>
      <p:sp>
        <p:nvSpPr>
          <p:cNvPr id="3" name="内容占位符 2"/>
          <p:cNvSpPr>
            <a:spLocks noGrp="1"/>
          </p:cNvSpPr>
          <p:nvPr>
            <p:ph idx="1"/>
          </p:nvPr>
        </p:nvSpPr>
        <p:spPr/>
        <p:txBody>
          <a:bodyPr/>
          <a:lstStyle/>
          <a:p>
            <a:r>
              <a:rPr lang="zh-CN" altLang="en-US" dirty="0" smtClean="0"/>
              <a:t>工作原理</a:t>
            </a:r>
            <a:endParaRPr lang="en-US" altLang="zh-CN" dirty="0" smtClean="0"/>
          </a:p>
          <a:p>
            <a:pPr lvl="1"/>
            <a:r>
              <a:rPr lang="en-US" altLang="zh-CN" dirty="0" smtClean="0">
                <a:solidFill>
                  <a:srgbClr val="C00000"/>
                </a:solidFill>
              </a:rPr>
              <a:t>TOF</a:t>
            </a:r>
            <a:r>
              <a:rPr lang="zh-CN" altLang="en-US" dirty="0" smtClean="0">
                <a:solidFill>
                  <a:srgbClr val="C00000"/>
                </a:solidFill>
              </a:rPr>
              <a:t>测量法</a:t>
            </a:r>
            <a:r>
              <a:rPr lang="zh-CN" altLang="en-US" dirty="0" smtClean="0"/>
              <a:t>：</a:t>
            </a:r>
            <a:r>
              <a:rPr lang="zh-CN" altLang="en-US" dirty="0"/>
              <a:t>通过测量激光在仪器和目标物体表面的往返时间，计算仪器和点间的距离，进而可以计算扫描点的三维坐标值</a:t>
            </a:r>
          </a:p>
        </p:txBody>
      </p:sp>
      <p:pic>
        <p:nvPicPr>
          <p:cNvPr id="20482" name="Picture 2" descr="http://www.soomal.com/images/doc/20180704/00075741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223" y="3861048"/>
            <a:ext cx="6323856" cy="25927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flipH="1">
            <a:off x="2627784" y="4509120"/>
            <a:ext cx="864096"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627784" y="5417574"/>
            <a:ext cx="882332" cy="276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484" name="Picture 4" descr="https://timgsa.baidu.com/timg?image&amp;quality=80&amp;size=b9999_10000&amp;sec=1586804567748&amp;di=fadb946d0a1db96d2d318346554fd61e&amp;imgtype=0&amp;src=http%3A%2F%2F14876478.s21i.faiusr.com%2F2%2FABUIABACGAAg7catzgUoiMOW-AIwyAU4vAQ.jpg"/>
          <p:cNvPicPr>
            <a:picLocks noChangeAspect="1" noChangeArrowheads="1"/>
          </p:cNvPicPr>
          <p:nvPr/>
        </p:nvPicPr>
        <p:blipFill rotWithShape="1">
          <a:blip r:embed="rId3">
            <a:extLst>
              <a:ext uri="{28A0092B-C50C-407E-A947-70E740481C1C}">
                <a14:useLocalDpi xmlns:a14="http://schemas.microsoft.com/office/drawing/2010/main" val="0"/>
              </a:ext>
            </a:extLst>
          </a:blip>
          <a:srcRect t="14020" b="14516"/>
          <a:stretch/>
        </p:blipFill>
        <p:spPr bwMode="auto">
          <a:xfrm>
            <a:off x="4709492" y="756626"/>
            <a:ext cx="3390900" cy="1946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3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三维扫描仪</a:t>
            </a:r>
            <a:endParaRPr lang="zh-CN" altLang="en-US" dirty="0"/>
          </a:p>
        </p:txBody>
      </p:sp>
      <p:sp>
        <p:nvSpPr>
          <p:cNvPr id="3" name="内容占位符 2"/>
          <p:cNvSpPr>
            <a:spLocks noGrp="1"/>
          </p:cNvSpPr>
          <p:nvPr>
            <p:ph idx="1"/>
          </p:nvPr>
        </p:nvSpPr>
        <p:spPr/>
        <p:txBody>
          <a:bodyPr/>
          <a:lstStyle/>
          <a:p>
            <a:r>
              <a:rPr lang="zh-CN" altLang="en-US" dirty="0" smtClean="0"/>
              <a:t>工作原理</a:t>
            </a:r>
            <a:endParaRPr lang="en-US" altLang="zh-CN" dirty="0" smtClean="0"/>
          </a:p>
          <a:p>
            <a:pPr lvl="1"/>
            <a:r>
              <a:rPr lang="zh-CN" altLang="en-US" dirty="0" smtClean="0">
                <a:solidFill>
                  <a:srgbClr val="C00000"/>
                </a:solidFill>
              </a:rPr>
              <a:t>三角测量法</a:t>
            </a:r>
            <a:r>
              <a:rPr lang="zh-CN" altLang="en-US" dirty="0" smtClean="0"/>
              <a:t>：</a:t>
            </a:r>
            <a:r>
              <a:rPr lang="zh-CN" altLang="en-US" dirty="0"/>
              <a:t>通过光源孔发射出一束水平的激光束来扫描物体</a:t>
            </a:r>
          </a:p>
        </p:txBody>
      </p:sp>
      <p:pic>
        <p:nvPicPr>
          <p:cNvPr id="23554" name="Picture 2" descr="https://ss0.bdstatic.com/70cFvHSh_Q1YnxGkpoWK1HF6hhy/it/u=306888500,1935930088&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533753"/>
            <a:ext cx="3178324" cy="2758785"/>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s://timgsa.baidu.com/timg?image&amp;quality=80&amp;size=b9999_10000&amp;sec=1586805387517&amp;di=4ce57123995434f571b36bd0e50f5db2&amp;imgtype=0&amp;src=http%3A%2F%2Fwww.skjcsc.com%2Fuploadimages%2F2017%2F03%2F27%2F11902ff9-f907-40bc-9c3d-07466a48134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422483"/>
            <a:ext cx="37528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282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490" y="3068960"/>
            <a:ext cx="7024744" cy="1143000"/>
          </a:xfrm>
        </p:spPr>
        <p:txBody>
          <a:bodyPr anchor="ctr" anchorCtr="0">
            <a:normAutofit/>
          </a:bodyPr>
          <a:lstStyle/>
          <a:p>
            <a:pPr algn="ctr"/>
            <a:r>
              <a:rPr lang="zh-CN" altLang="en-US" sz="5400" dirty="0" smtClean="0"/>
              <a:t>输入设备</a:t>
            </a:r>
            <a:endParaRPr lang="zh-CN" altLang="en-US" sz="5400" dirty="0"/>
          </a:p>
        </p:txBody>
      </p:sp>
      <p:pic>
        <p:nvPicPr>
          <p:cNvPr id="4" name="Picture 2" descr="C:\Documents and Settings\WangLu\桌面\r_11371441428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05371">
            <a:off x="693491" y="805790"/>
            <a:ext cx="2836540" cy="212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Documents and Settings\WangLu\桌面\p6m58wr49cj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225" y="908720"/>
            <a:ext cx="3522125" cy="228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s://timgsa.baidu.com/timg?image&amp;quality=80&amp;size=b9999_10000&amp;sec=1586802409418&amp;di=05625406104130653584cd08dc7e4efd&amp;imgtype=0&amp;src=http%3A%2F%2Fwww.93913.com%2Fuploads%2Fallimg%2F160521%2F212G53O7-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7" y="4221088"/>
            <a:ext cx="3206155" cy="17260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Documents and Settings\WangLu\桌面\00059855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952" y="4581128"/>
            <a:ext cx="1763217" cy="176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s://ss0.bdstatic.com/70cFvHSh_Q1YnxGkpoWK1HF6hhy/it/u=1310171660,3256702700&amp;fm=15&amp;gp=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3861048"/>
            <a:ext cx="1872208" cy="2254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32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三维扫描仪</a:t>
            </a:r>
            <a:endParaRPr lang="zh-CN" altLang="en-US" dirty="0"/>
          </a:p>
        </p:txBody>
      </p:sp>
      <p:sp>
        <p:nvSpPr>
          <p:cNvPr id="3" name="内容占位符 2"/>
          <p:cNvSpPr>
            <a:spLocks noGrp="1"/>
          </p:cNvSpPr>
          <p:nvPr>
            <p:ph idx="1"/>
          </p:nvPr>
        </p:nvSpPr>
        <p:spPr/>
        <p:txBody>
          <a:bodyPr/>
          <a:lstStyle/>
          <a:p>
            <a:r>
              <a:rPr lang="zh-CN" altLang="en-US" dirty="0" smtClean="0"/>
              <a:t>工作原理</a:t>
            </a:r>
            <a:endParaRPr lang="en-US" altLang="zh-CN" dirty="0" smtClean="0"/>
          </a:p>
          <a:p>
            <a:pPr lvl="1"/>
            <a:r>
              <a:rPr lang="zh-CN" altLang="en-US" dirty="0" smtClean="0">
                <a:solidFill>
                  <a:srgbClr val="C00000"/>
                </a:solidFill>
              </a:rPr>
              <a:t>结构光</a:t>
            </a:r>
            <a:r>
              <a:rPr lang="zh-CN" altLang="en-US" dirty="0" smtClean="0"/>
              <a:t>：通过投影仪向被测物体投射光栅模板图像，利用相位变化信息获取物体表面的三维信息</a:t>
            </a:r>
            <a:endParaRPr lang="zh-CN" altLang="en-US" dirty="0"/>
          </a:p>
        </p:txBody>
      </p:sp>
      <p:pic>
        <p:nvPicPr>
          <p:cNvPr id="24578" name="Picture 2" descr="https://timgsa.baidu.com/timg?image&amp;quality=80&amp;size=b9999_10000&amp;sec=1586805817562&amp;di=6b77b35f55241afd41eb46156b913821&amp;imgtype=0&amp;src=http%3A%2F%2Fwww.ainstec.com.cn%2Fkindeditor%2Fattached%2Fimage%2F20190522%2F20190522144625_9315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692696"/>
            <a:ext cx="3672408" cy="2073755"/>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timgsa.baidu.com/timg?image&amp;quality=80&amp;size=b9999_10000&amp;sec=1586805738674&amp;di=60911cc7bd65826ce4358fa17724978f&amp;imgtype=0&amp;src=http%3A%2F%2Fimage20.it168.com%2F201606_0x0%2F2581%2F5895e7a6a957a7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052" y="3491176"/>
            <a:ext cx="3713895" cy="301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344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三维扫描仪</a:t>
            </a:r>
            <a:endParaRPr lang="zh-CN" altLang="en-US" dirty="0"/>
          </a:p>
        </p:txBody>
      </p:sp>
      <p:sp>
        <p:nvSpPr>
          <p:cNvPr id="3" name="内容占位符 2"/>
          <p:cNvSpPr>
            <a:spLocks noGrp="1"/>
          </p:cNvSpPr>
          <p:nvPr>
            <p:ph idx="1"/>
          </p:nvPr>
        </p:nvSpPr>
        <p:spPr/>
        <p:txBody>
          <a:bodyPr/>
          <a:lstStyle/>
          <a:p>
            <a:r>
              <a:rPr lang="zh-CN" altLang="en-US" dirty="0" smtClean="0"/>
              <a:t>技术指标：</a:t>
            </a:r>
            <a:r>
              <a:rPr lang="zh-CN" altLang="en-US" dirty="0" smtClean="0">
                <a:solidFill>
                  <a:srgbClr val="C00000"/>
                </a:solidFill>
              </a:rPr>
              <a:t>扫描速度</a:t>
            </a:r>
            <a:r>
              <a:rPr lang="zh-CN" altLang="en-US" dirty="0" smtClean="0"/>
              <a:t>可以在几秒内完成一次扫描；</a:t>
            </a:r>
            <a:r>
              <a:rPr lang="zh-CN" altLang="en-US" dirty="0" smtClean="0">
                <a:solidFill>
                  <a:srgbClr val="C00000"/>
                </a:solidFill>
              </a:rPr>
              <a:t>扫描精度</a:t>
            </a:r>
            <a:r>
              <a:rPr lang="zh-CN" altLang="en-US" dirty="0" smtClean="0"/>
              <a:t>可以达到</a:t>
            </a:r>
            <a:r>
              <a:rPr lang="en-US" altLang="zh-CN" dirty="0" smtClean="0"/>
              <a:t>0.03mm</a:t>
            </a:r>
            <a:r>
              <a:rPr lang="zh-CN" altLang="en-US" dirty="0" smtClean="0"/>
              <a:t>；</a:t>
            </a:r>
            <a:r>
              <a:rPr lang="zh-CN" altLang="en-US" dirty="0" smtClean="0">
                <a:solidFill>
                  <a:srgbClr val="C00000"/>
                </a:solidFill>
              </a:rPr>
              <a:t>扫描范围</a:t>
            </a:r>
            <a:r>
              <a:rPr lang="zh-CN" altLang="en-US" dirty="0" smtClean="0"/>
              <a:t>可以达到半米左右，支持</a:t>
            </a:r>
            <a:r>
              <a:rPr lang="en-US" altLang="zh-CN" dirty="0" smtClean="0"/>
              <a:t>300~500m</a:t>
            </a:r>
            <a:r>
              <a:rPr lang="zh-CN" altLang="en-US" dirty="0" smtClean="0"/>
              <a:t>景深</a:t>
            </a:r>
            <a:endParaRPr lang="en-US" altLang="zh-CN" dirty="0" smtClean="0"/>
          </a:p>
          <a:p>
            <a:r>
              <a:rPr lang="zh-CN" altLang="en-US" dirty="0" smtClean="0"/>
              <a:t>实际应用</a:t>
            </a:r>
            <a:endParaRPr lang="en-US" altLang="zh-CN" dirty="0" smtClean="0"/>
          </a:p>
          <a:p>
            <a:pPr marL="365760" lvl="1" indent="0">
              <a:buNone/>
            </a:pPr>
            <a:endParaRPr lang="zh-CN" altLang="en-US" dirty="0"/>
          </a:p>
        </p:txBody>
      </p:sp>
      <p:pic>
        <p:nvPicPr>
          <p:cNvPr id="25602" name="Picture 2" descr="https://timgsa.baidu.com/timg?image&amp;quality=80&amp;size=b9999_10000&amp;sec=1586806709207&amp;di=239bd7eac052591067455cffc40ae349&amp;imgtype=0&amp;src=http%3A%2F%2Fimg1.gtimg.com%2Ffinance%2Fpics%2Fhv1%2F30%2F157%2F1586%2F10316971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005064"/>
            <a:ext cx="1949996" cy="1949996"/>
          </a:xfrm>
          <a:prstGeom prst="rect">
            <a:avLst/>
          </a:prstGeom>
          <a:noFill/>
          <a:extLst>
            <a:ext uri="{909E8E84-426E-40DD-AFC4-6F175D3DCCD1}">
              <a14:hiddenFill xmlns:a14="http://schemas.microsoft.com/office/drawing/2010/main">
                <a:solidFill>
                  <a:srgbClr val="FFFFFF"/>
                </a:solidFill>
              </a14:hiddenFill>
            </a:ext>
          </a:extLst>
        </p:spPr>
      </p:pic>
      <p:sp>
        <p:nvSpPr>
          <p:cNvPr id="4" name="右箭头 3"/>
          <p:cNvSpPr/>
          <p:nvPr/>
        </p:nvSpPr>
        <p:spPr>
          <a:xfrm>
            <a:off x="2698387" y="4692030"/>
            <a:ext cx="504056"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6732240" y="4692030"/>
            <a:ext cx="504056"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604" name="Picture 4" descr="https://timgsa.baidu.com/timg?image&amp;quality=80&amp;size=b9999_10000&amp;sec=1586806860458&amp;di=48ab4844043bdc70366aa29039de286b&amp;imgtype=0&amp;src=http%3A%2F%2Fpic2.16pic.com%2F00%2F51%2F71%2F16pic_5171290_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304" y="4005064"/>
            <a:ext cx="1364020" cy="1949996"/>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https://timgsa.baidu.com/timg?image&amp;quality=80&amp;size=b9999_10000&amp;sec=1586806910994&amp;di=a07bd7d75309c5cec8d43a6b8bc1f5c4&amp;imgtype=0&amp;src=http%3A%2F%2Fpic4.zhimg.com%2Fv2-cf3ca0e219c902328591bb3bcd6f59ce_1200x5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0914" y="4005064"/>
            <a:ext cx="3307310" cy="19499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7144" y="5954633"/>
            <a:ext cx="1338828" cy="369332"/>
          </a:xfrm>
          <a:prstGeom prst="rect">
            <a:avLst/>
          </a:prstGeom>
          <a:noFill/>
        </p:spPr>
        <p:txBody>
          <a:bodyPr wrap="none" rtlCol="0">
            <a:spAutoFit/>
          </a:bodyPr>
          <a:lstStyle/>
          <a:p>
            <a:r>
              <a:rPr lang="zh-CN" altLang="en-US" dirty="0" smtClean="0"/>
              <a:t>多方位扫描</a:t>
            </a:r>
            <a:endParaRPr lang="zh-CN" altLang="en-US" dirty="0"/>
          </a:p>
        </p:txBody>
      </p:sp>
      <p:sp>
        <p:nvSpPr>
          <p:cNvPr id="11" name="TextBox 10"/>
          <p:cNvSpPr txBox="1"/>
          <p:nvPr/>
        </p:nvSpPr>
        <p:spPr>
          <a:xfrm>
            <a:off x="3803490" y="5954633"/>
            <a:ext cx="2262158" cy="369332"/>
          </a:xfrm>
          <a:prstGeom prst="rect">
            <a:avLst/>
          </a:prstGeom>
          <a:noFill/>
        </p:spPr>
        <p:txBody>
          <a:bodyPr wrap="none" rtlCol="0">
            <a:spAutoFit/>
          </a:bodyPr>
          <a:lstStyle/>
          <a:p>
            <a:r>
              <a:rPr lang="zh-CN" altLang="en-US" dirty="0" smtClean="0"/>
              <a:t>融合多角度深度信息</a:t>
            </a:r>
            <a:endParaRPr lang="zh-CN" altLang="en-US" dirty="0"/>
          </a:p>
        </p:txBody>
      </p:sp>
      <p:sp>
        <p:nvSpPr>
          <p:cNvPr id="12" name="TextBox 11"/>
          <p:cNvSpPr txBox="1"/>
          <p:nvPr/>
        </p:nvSpPr>
        <p:spPr>
          <a:xfrm>
            <a:off x="7320900" y="5954633"/>
            <a:ext cx="1338828" cy="369332"/>
          </a:xfrm>
          <a:prstGeom prst="rect">
            <a:avLst/>
          </a:prstGeom>
          <a:noFill/>
        </p:spPr>
        <p:txBody>
          <a:bodyPr wrap="none" rtlCol="0">
            <a:spAutoFit/>
          </a:bodyPr>
          <a:lstStyle/>
          <a:p>
            <a:r>
              <a:rPr lang="zh-CN" altLang="en-US" dirty="0" smtClean="0"/>
              <a:t>模型帖材质</a:t>
            </a:r>
            <a:endParaRPr lang="zh-CN" altLang="en-US" dirty="0"/>
          </a:p>
        </p:txBody>
      </p:sp>
    </p:spTree>
    <p:extLst>
      <p:ext uri="{BB962C8B-B14F-4D97-AF65-F5344CB8AC3E}">
        <p14:creationId xmlns:p14="http://schemas.microsoft.com/office/powerpoint/2010/main" val="27994005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动作捕捉设备</a:t>
            </a:r>
            <a:endParaRPr lang="zh-CN" altLang="en-US" dirty="0"/>
          </a:p>
        </p:txBody>
      </p:sp>
      <p:sp>
        <p:nvSpPr>
          <p:cNvPr id="3" name="内容占位符 2"/>
          <p:cNvSpPr>
            <a:spLocks noGrp="1"/>
          </p:cNvSpPr>
          <p:nvPr>
            <p:ph idx="1"/>
          </p:nvPr>
        </p:nvSpPr>
        <p:spPr/>
        <p:txBody>
          <a:bodyPr/>
          <a:lstStyle/>
          <a:p>
            <a:r>
              <a:rPr lang="zh-CN" altLang="en-US" dirty="0"/>
              <a:t>在运动物体的关键部位设置跟踪点，由系统捕捉跟踪点在三维空间中运动的轨迹，再经过计算机处理后，提供给用户物体的运动数据</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505770"/>
            <a:ext cx="1791909" cy="273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442" y="3505770"/>
            <a:ext cx="1782423" cy="273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2010-1-20 16-07-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501" y="3498673"/>
            <a:ext cx="1882039" cy="274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356964" y="6174236"/>
            <a:ext cx="877163" cy="369332"/>
          </a:xfrm>
          <a:prstGeom prst="rect">
            <a:avLst/>
          </a:prstGeom>
          <a:noFill/>
        </p:spPr>
        <p:txBody>
          <a:bodyPr wrap="none" rtlCol="0">
            <a:spAutoFit/>
          </a:bodyPr>
          <a:lstStyle/>
          <a:p>
            <a:r>
              <a:rPr lang="zh-CN" altLang="en-US" dirty="0" smtClean="0"/>
              <a:t>机械式</a:t>
            </a:r>
            <a:endParaRPr lang="zh-CN" altLang="en-US" dirty="0"/>
          </a:p>
        </p:txBody>
      </p:sp>
      <p:sp>
        <p:nvSpPr>
          <p:cNvPr id="8" name="TextBox 7"/>
          <p:cNvSpPr txBox="1"/>
          <p:nvPr/>
        </p:nvSpPr>
        <p:spPr>
          <a:xfrm>
            <a:off x="4135071" y="6174236"/>
            <a:ext cx="877163" cy="369332"/>
          </a:xfrm>
          <a:prstGeom prst="rect">
            <a:avLst/>
          </a:prstGeom>
          <a:noFill/>
        </p:spPr>
        <p:txBody>
          <a:bodyPr wrap="none" rtlCol="0">
            <a:spAutoFit/>
          </a:bodyPr>
          <a:lstStyle/>
          <a:p>
            <a:r>
              <a:rPr lang="zh-CN" altLang="en-US" dirty="0" smtClean="0"/>
              <a:t>电磁式</a:t>
            </a:r>
            <a:endParaRPr lang="zh-CN" altLang="en-US" dirty="0"/>
          </a:p>
        </p:txBody>
      </p:sp>
      <p:sp>
        <p:nvSpPr>
          <p:cNvPr id="9" name="TextBox 8"/>
          <p:cNvSpPr txBox="1"/>
          <p:nvPr/>
        </p:nvSpPr>
        <p:spPr>
          <a:xfrm>
            <a:off x="6945938" y="6174236"/>
            <a:ext cx="877163" cy="369332"/>
          </a:xfrm>
          <a:prstGeom prst="rect">
            <a:avLst/>
          </a:prstGeom>
          <a:noFill/>
        </p:spPr>
        <p:txBody>
          <a:bodyPr wrap="none" rtlCol="0">
            <a:spAutoFit/>
          </a:bodyPr>
          <a:lstStyle/>
          <a:p>
            <a:r>
              <a:rPr lang="zh-CN" altLang="en-US" dirty="0" smtClean="0"/>
              <a:t>光学式</a:t>
            </a:r>
            <a:endParaRPr lang="zh-CN" altLang="en-US" dirty="0"/>
          </a:p>
        </p:txBody>
      </p:sp>
    </p:spTree>
    <p:extLst>
      <p:ext uri="{BB962C8B-B14F-4D97-AF65-F5344CB8AC3E}">
        <p14:creationId xmlns:p14="http://schemas.microsoft.com/office/powerpoint/2010/main" val="2628181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动作捕捉设备</a:t>
            </a:r>
          </a:p>
        </p:txBody>
      </p:sp>
      <p:sp>
        <p:nvSpPr>
          <p:cNvPr id="3" name="内容占位符 2"/>
          <p:cNvSpPr>
            <a:spLocks noGrp="1"/>
          </p:cNvSpPr>
          <p:nvPr>
            <p:ph idx="1"/>
          </p:nvPr>
        </p:nvSpPr>
        <p:spPr>
          <a:xfrm>
            <a:off x="1043493" y="2323652"/>
            <a:ext cx="4680636" cy="3508977"/>
          </a:xfrm>
        </p:spPr>
        <p:txBody>
          <a:bodyPr>
            <a:noAutofit/>
          </a:bodyPr>
          <a:lstStyle/>
          <a:p>
            <a:r>
              <a:rPr lang="zh-CN" altLang="en-US" dirty="0" smtClean="0">
                <a:solidFill>
                  <a:srgbClr val="C00000"/>
                </a:solidFill>
              </a:rPr>
              <a:t>机械式</a:t>
            </a:r>
            <a:r>
              <a:rPr lang="zh-CN" altLang="en-US" dirty="0" smtClean="0"/>
              <a:t>捕捉设备</a:t>
            </a:r>
            <a:endParaRPr lang="en-US" altLang="zh-CN" dirty="0" smtClean="0"/>
          </a:p>
          <a:p>
            <a:pPr lvl="1"/>
            <a:r>
              <a:rPr lang="zh-CN" altLang="en-US" sz="2400" dirty="0"/>
              <a:t>利用可伸缩的机械结构安装于捕捉物体上，以取得各部分的</a:t>
            </a:r>
            <a:r>
              <a:rPr lang="zh-CN" altLang="en-US" sz="2400" dirty="0" smtClean="0"/>
              <a:t>运动量</a:t>
            </a:r>
            <a:endParaRPr lang="en-US" altLang="zh-CN" sz="2400" dirty="0" smtClean="0"/>
          </a:p>
          <a:p>
            <a:pPr lvl="1"/>
            <a:r>
              <a:rPr lang="zh-CN" altLang="en-US" sz="2400" dirty="0" smtClean="0"/>
              <a:t>优点：成本低廉</a:t>
            </a:r>
            <a:endParaRPr lang="en-US" altLang="zh-CN" sz="2400" dirty="0" smtClean="0"/>
          </a:p>
          <a:p>
            <a:pPr lvl="1"/>
            <a:r>
              <a:rPr lang="zh-CN" altLang="en-US" sz="2400" dirty="0" smtClean="0"/>
              <a:t>缺点：限制</a:t>
            </a:r>
            <a:r>
              <a:rPr lang="zh-CN" altLang="en-US" sz="2400" dirty="0"/>
              <a:t>了运动物体的自由运动，且由于机械设备的尺寸、重量等问题，因而限制了其应用范围</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241" y="1772816"/>
            <a:ext cx="2786215"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6113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动作捕捉设备</a:t>
            </a:r>
          </a:p>
        </p:txBody>
      </p:sp>
      <p:sp>
        <p:nvSpPr>
          <p:cNvPr id="3" name="内容占位符 2"/>
          <p:cNvSpPr>
            <a:spLocks noGrp="1"/>
          </p:cNvSpPr>
          <p:nvPr>
            <p:ph idx="1"/>
          </p:nvPr>
        </p:nvSpPr>
        <p:spPr>
          <a:xfrm>
            <a:off x="1043493" y="2323652"/>
            <a:ext cx="4680636" cy="3508977"/>
          </a:xfrm>
        </p:spPr>
        <p:txBody>
          <a:bodyPr>
            <a:noAutofit/>
          </a:bodyPr>
          <a:lstStyle/>
          <a:p>
            <a:r>
              <a:rPr lang="zh-CN" altLang="en-US" dirty="0" smtClean="0">
                <a:solidFill>
                  <a:srgbClr val="C00000"/>
                </a:solidFill>
              </a:rPr>
              <a:t>电磁式</a:t>
            </a:r>
            <a:r>
              <a:rPr lang="zh-CN" altLang="en-US" dirty="0" smtClean="0"/>
              <a:t>捕捉设备</a:t>
            </a:r>
            <a:endParaRPr lang="en-US" altLang="zh-CN" dirty="0" smtClean="0"/>
          </a:p>
          <a:p>
            <a:pPr lvl="1"/>
            <a:r>
              <a:rPr lang="zh-CN" altLang="en-US" sz="2400" dirty="0"/>
              <a:t>将若干低频磁场感应器安装在捕捉物体上，根据感应器接收到的磁场，可以计算出接收器相对于发射器的位置和</a:t>
            </a:r>
            <a:r>
              <a:rPr lang="zh-CN" altLang="en-US" sz="2400" dirty="0" smtClean="0"/>
              <a:t>方向</a:t>
            </a:r>
            <a:endParaRPr lang="en-US" altLang="zh-CN" sz="2400" dirty="0" smtClean="0"/>
          </a:p>
          <a:p>
            <a:pPr lvl="1"/>
            <a:r>
              <a:rPr lang="zh-CN" altLang="en-US" sz="2400" dirty="0"/>
              <a:t>由于易受电磁干扰影响到了捕捉数据的精度和稳定性，对于作业场地的要求也非常严格</a:t>
            </a:r>
            <a:endParaRPr lang="zh-CN" alt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241" y="1762850"/>
            <a:ext cx="2777966" cy="425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563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动作捕捉设备</a:t>
            </a:r>
          </a:p>
        </p:txBody>
      </p:sp>
      <p:sp>
        <p:nvSpPr>
          <p:cNvPr id="3" name="内容占位符 2"/>
          <p:cNvSpPr>
            <a:spLocks noGrp="1"/>
          </p:cNvSpPr>
          <p:nvPr>
            <p:ph idx="1"/>
          </p:nvPr>
        </p:nvSpPr>
        <p:spPr>
          <a:xfrm>
            <a:off x="1043493" y="2323652"/>
            <a:ext cx="4680636" cy="3508977"/>
          </a:xfrm>
        </p:spPr>
        <p:txBody>
          <a:bodyPr>
            <a:noAutofit/>
          </a:bodyPr>
          <a:lstStyle/>
          <a:p>
            <a:r>
              <a:rPr lang="zh-CN" altLang="en-US" dirty="0" smtClean="0">
                <a:solidFill>
                  <a:srgbClr val="C00000"/>
                </a:solidFill>
              </a:rPr>
              <a:t>光学式</a:t>
            </a:r>
            <a:r>
              <a:rPr lang="zh-CN" altLang="en-US" dirty="0" smtClean="0"/>
              <a:t>捕捉设备</a:t>
            </a:r>
            <a:endParaRPr lang="en-US" altLang="zh-CN" dirty="0" smtClean="0"/>
          </a:p>
          <a:p>
            <a:pPr lvl="1"/>
            <a:r>
              <a:rPr lang="zh-CN" altLang="en-US" sz="2400" dirty="0" smtClean="0"/>
              <a:t>用多台摄像机同时监视和跟踪发光点的轨迹。</a:t>
            </a:r>
            <a:endParaRPr lang="en-US" altLang="zh-CN" sz="2400" dirty="0" smtClean="0"/>
          </a:p>
          <a:p>
            <a:pPr lvl="1"/>
            <a:r>
              <a:rPr lang="zh-CN" altLang="en-US" sz="2400" dirty="0" smtClean="0"/>
              <a:t>对于</a:t>
            </a:r>
            <a:r>
              <a:rPr lang="zh-CN" altLang="en-US" sz="2400" dirty="0"/>
              <a:t>空间中的一个点，只要它能同时为两部摄相机所见，则根据同一时刻两部摄相机所拍摄的图像和对应参数，就可以确定这一时刻该点在空间的</a:t>
            </a:r>
            <a:r>
              <a:rPr lang="zh-CN" altLang="en-US" sz="2400" dirty="0" smtClean="0"/>
              <a:t>位置</a:t>
            </a:r>
            <a:endParaRPr lang="en-US" altLang="zh-CN" sz="2400" dirty="0" smtClean="0"/>
          </a:p>
          <a:p>
            <a:pPr lvl="1"/>
            <a:endParaRPr lang="zh-CN" altLang="en-US" sz="2400" dirty="0"/>
          </a:p>
        </p:txBody>
      </p:sp>
      <p:pic>
        <p:nvPicPr>
          <p:cNvPr id="7" name="Picture 7" descr="2010-1-20 16-07-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895" y="1762850"/>
            <a:ext cx="2920545" cy="425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963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动作捕捉设备</a:t>
            </a:r>
          </a:p>
        </p:txBody>
      </p:sp>
      <p:pic>
        <p:nvPicPr>
          <p:cNvPr id="4" name="Picture 3"/>
          <p:cNvPicPr>
            <a:picLocks noChangeAspect="1" noChangeArrowheads="1"/>
          </p:cNvPicPr>
          <p:nvPr/>
        </p:nvPicPr>
        <p:blipFill>
          <a:blip r:embed="rId2"/>
          <a:srcRect/>
          <a:stretch>
            <a:fillRect/>
          </a:stretch>
        </p:blipFill>
        <p:spPr bwMode="auto">
          <a:xfrm>
            <a:off x="2123728" y="2348880"/>
            <a:ext cx="4846712" cy="3684156"/>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
        <p:nvSpPr>
          <p:cNvPr id="5" name="圆角矩形标注 4"/>
          <p:cNvSpPr/>
          <p:nvPr/>
        </p:nvSpPr>
        <p:spPr>
          <a:xfrm>
            <a:off x="683568" y="2348880"/>
            <a:ext cx="1296144" cy="936104"/>
          </a:xfrm>
          <a:prstGeom prst="wedgeRoundRectCallout">
            <a:avLst>
              <a:gd name="adj1" fmla="val 69438"/>
              <a:gd name="adj2" fmla="val 78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多组动作捕捉镜头</a:t>
            </a:r>
            <a:endParaRPr lang="zh-CN" altLang="en-US" dirty="0"/>
          </a:p>
        </p:txBody>
      </p:sp>
      <p:sp>
        <p:nvSpPr>
          <p:cNvPr id="6" name="圆角矩形标注 5"/>
          <p:cNvSpPr/>
          <p:nvPr/>
        </p:nvSpPr>
        <p:spPr>
          <a:xfrm>
            <a:off x="827584" y="4190958"/>
            <a:ext cx="2232248" cy="1182258"/>
          </a:xfrm>
          <a:prstGeom prst="wedgeRoundRectCallout">
            <a:avLst>
              <a:gd name="adj1" fmla="val 61069"/>
              <a:gd name="adj2" fmla="val 135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高性能实时动作处理工作站，对捕捉到的动作信息进行修正和后期处理</a:t>
            </a:r>
            <a:endParaRPr lang="zh-CN" altLang="en-US" dirty="0"/>
          </a:p>
        </p:txBody>
      </p:sp>
    </p:spTree>
    <p:extLst>
      <p:ext uri="{BB962C8B-B14F-4D97-AF65-F5344CB8AC3E}">
        <p14:creationId xmlns:p14="http://schemas.microsoft.com/office/powerpoint/2010/main" val="2571133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动作捕捉设备</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204864"/>
            <a:ext cx="6218461" cy="352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155629" y="5762850"/>
            <a:ext cx="4570482" cy="369332"/>
          </a:xfrm>
          <a:prstGeom prst="rect">
            <a:avLst/>
          </a:prstGeom>
          <a:noFill/>
        </p:spPr>
        <p:txBody>
          <a:bodyPr wrap="none" rtlCol="0">
            <a:spAutoFit/>
          </a:bodyPr>
          <a:lstStyle/>
          <a:p>
            <a:r>
              <a:rPr lang="zh-CN" altLang="en-US" dirty="0" smtClean="0"/>
              <a:t>在脸部粘贴标志可以捕捉表演者的表情动作</a:t>
            </a:r>
            <a:endParaRPr lang="zh-CN" altLang="en-US" dirty="0"/>
          </a:p>
        </p:txBody>
      </p:sp>
    </p:spTree>
    <p:extLst>
      <p:ext uri="{BB962C8B-B14F-4D97-AF65-F5344CB8AC3E}">
        <p14:creationId xmlns:p14="http://schemas.microsoft.com/office/powerpoint/2010/main" val="745133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体感输入设备</a:t>
            </a:r>
            <a:endParaRPr lang="zh-CN" altLang="en-US" dirty="0"/>
          </a:p>
        </p:txBody>
      </p:sp>
      <p:sp>
        <p:nvSpPr>
          <p:cNvPr id="3" name="内容占位符 2"/>
          <p:cNvSpPr>
            <a:spLocks noGrp="1"/>
          </p:cNvSpPr>
          <p:nvPr>
            <p:ph idx="1"/>
          </p:nvPr>
        </p:nvSpPr>
        <p:spPr/>
        <p:txBody>
          <a:bodyPr/>
          <a:lstStyle/>
          <a:p>
            <a:r>
              <a:rPr lang="zh-CN" altLang="en-US" dirty="0" smtClean="0"/>
              <a:t>与动作捕捉设备类似，精度较低，但更简单更快捷</a:t>
            </a:r>
            <a:endParaRPr lang="en-US" altLang="zh-CN" dirty="0" smtClean="0"/>
          </a:p>
          <a:p>
            <a:r>
              <a:rPr lang="zh-CN" altLang="en-US" dirty="0" smtClean="0"/>
              <a:t>主要用于体感控制和体感游戏</a:t>
            </a:r>
            <a:endParaRPr lang="en-US" altLang="zh-CN" dirty="0" smtClean="0"/>
          </a:p>
          <a:p>
            <a:r>
              <a:rPr lang="zh-CN" altLang="en-US" dirty="0" smtClean="0"/>
              <a:t>典型代表</a:t>
            </a:r>
            <a:endParaRPr lang="en-US" altLang="zh-CN" dirty="0" smtClean="0"/>
          </a:p>
          <a:p>
            <a:pPr lvl="1"/>
            <a:r>
              <a:rPr lang="en-US" altLang="zh-CN" dirty="0" smtClean="0"/>
              <a:t>Leap</a:t>
            </a:r>
            <a:r>
              <a:rPr lang="zh-CN" altLang="en-US" dirty="0" smtClean="0"/>
              <a:t>公司的</a:t>
            </a:r>
            <a:r>
              <a:rPr lang="en-US" altLang="zh-CN" dirty="0" smtClean="0">
                <a:solidFill>
                  <a:srgbClr val="C00000"/>
                </a:solidFill>
              </a:rPr>
              <a:t>Leap Motion</a:t>
            </a:r>
          </a:p>
          <a:p>
            <a:pPr lvl="1"/>
            <a:r>
              <a:rPr lang="zh-CN" altLang="en-US" dirty="0" smtClean="0"/>
              <a:t>微软公司的</a:t>
            </a:r>
            <a:r>
              <a:rPr lang="en-US" altLang="zh-CN" dirty="0" smtClean="0">
                <a:solidFill>
                  <a:srgbClr val="C00000"/>
                </a:solidFill>
              </a:rPr>
              <a:t>Kinect</a:t>
            </a:r>
          </a:p>
          <a:p>
            <a:pPr marL="365760" lvl="1" indent="0">
              <a:buNone/>
            </a:pPr>
            <a:endParaRPr lang="zh-CN" altLang="en-US" dirty="0"/>
          </a:p>
        </p:txBody>
      </p:sp>
    </p:spTree>
    <p:extLst>
      <p:ext uri="{BB962C8B-B14F-4D97-AF65-F5344CB8AC3E}">
        <p14:creationId xmlns:p14="http://schemas.microsoft.com/office/powerpoint/2010/main" val="1082881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体感输入设备</a:t>
            </a:r>
            <a:endParaRPr lang="zh-CN" altLang="en-US" dirty="0"/>
          </a:p>
        </p:txBody>
      </p:sp>
      <p:sp>
        <p:nvSpPr>
          <p:cNvPr id="3" name="内容占位符 2"/>
          <p:cNvSpPr>
            <a:spLocks noGrp="1"/>
          </p:cNvSpPr>
          <p:nvPr>
            <p:ph idx="1"/>
          </p:nvPr>
        </p:nvSpPr>
        <p:spPr/>
        <p:txBody>
          <a:bodyPr>
            <a:normAutofit/>
          </a:bodyPr>
          <a:lstStyle/>
          <a:p>
            <a:r>
              <a:rPr lang="en-US" altLang="zh-CN" sz="2000" dirty="0" smtClean="0">
                <a:solidFill>
                  <a:srgbClr val="C00000"/>
                </a:solidFill>
              </a:rPr>
              <a:t>Leap Motion</a:t>
            </a:r>
          </a:p>
          <a:p>
            <a:pPr lvl="1"/>
            <a:r>
              <a:rPr lang="zh-CN" altLang="en-US" sz="1800" dirty="0" smtClean="0"/>
              <a:t>通过两个摄像头捕捉经红外线</a:t>
            </a:r>
            <a:r>
              <a:rPr lang="en-US" altLang="zh-CN" sz="1800" dirty="0" smtClean="0"/>
              <a:t>LED</a:t>
            </a:r>
            <a:r>
              <a:rPr lang="zh-CN" altLang="en-US" sz="1800" dirty="0" smtClean="0"/>
              <a:t>照亮的手部影像，采用立体视觉原理，计算手部在空间中的相对位置，从而支持用户用手势操作电脑</a:t>
            </a:r>
            <a:endParaRPr lang="en-US" altLang="zh-CN" sz="1800" dirty="0" smtClean="0"/>
          </a:p>
          <a:p>
            <a:pPr lvl="1"/>
            <a:r>
              <a:rPr lang="zh-CN" altLang="en-US" sz="1800" dirty="0" smtClean="0"/>
              <a:t>理论上可以追踪小到</a:t>
            </a:r>
            <a:r>
              <a:rPr lang="en-US" altLang="zh-CN" sz="1800" dirty="0" smtClean="0"/>
              <a:t>0.01</a:t>
            </a:r>
            <a:r>
              <a:rPr lang="zh-CN" altLang="en-US" sz="1800" dirty="0" smtClean="0"/>
              <a:t>毫米的动作，并同时跟踪一个人的</a:t>
            </a:r>
            <a:r>
              <a:rPr lang="en-US" altLang="zh-CN" sz="1800" dirty="0" smtClean="0"/>
              <a:t>10</a:t>
            </a:r>
            <a:r>
              <a:rPr lang="zh-CN" altLang="en-US" sz="1800" dirty="0" smtClean="0"/>
              <a:t>根手指，</a:t>
            </a:r>
            <a:r>
              <a:rPr lang="zh-CN" altLang="en-US" sz="1800" dirty="0"/>
              <a:t>最</a:t>
            </a:r>
            <a:r>
              <a:rPr lang="zh-CN" altLang="en-US" sz="1800" dirty="0" smtClean="0"/>
              <a:t>大频率是</a:t>
            </a:r>
            <a:r>
              <a:rPr lang="en-US" altLang="zh-CN" sz="1800" dirty="0" smtClean="0"/>
              <a:t>290FPS</a:t>
            </a:r>
            <a:endParaRPr lang="zh-CN" altLang="en-US" sz="1800" dirty="0"/>
          </a:p>
        </p:txBody>
      </p:sp>
      <p:sp>
        <p:nvSpPr>
          <p:cNvPr id="4" name="AutoShape 2" descr="http://img1.imgtn.bdimg.com/it/u=706377327,2843887894&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img1.imgtn.bdimg.com/it/u=706377327,2843887894&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4221088"/>
            <a:ext cx="2880319"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5" name="Picture 7" descr="https://timgsa.baidu.com/timg?image&amp;quality=80&amp;size=b9999_10000&amp;sec=1586889074671&amp;di=12000e32088e4ac10573a6b651eeb88c&amp;imgtype=0&amp;src=http%3A%2F%2Fimg.mp.itc.cn%2Fupload%2F20170704%2Fe45033a940764f52a4e8859ef9b1a110_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4221088"/>
            <a:ext cx="3286369"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768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输入设备</a:t>
            </a:r>
            <a:endParaRPr lang="zh-CN" altLang="en-US" dirty="0"/>
          </a:p>
        </p:txBody>
      </p:sp>
      <p:sp>
        <p:nvSpPr>
          <p:cNvPr id="3" name="内容占位符 2"/>
          <p:cNvSpPr>
            <a:spLocks noGrp="1"/>
          </p:cNvSpPr>
          <p:nvPr>
            <p:ph idx="1"/>
          </p:nvPr>
        </p:nvSpPr>
        <p:spPr/>
        <p:txBody>
          <a:bodyPr/>
          <a:lstStyle/>
          <a:p>
            <a:r>
              <a:rPr lang="zh-CN" altLang="en-US" dirty="0" smtClean="0"/>
              <a:t>文本输入设备：向计算机输入文本类信息的设备，主要有</a:t>
            </a:r>
            <a:r>
              <a:rPr lang="zh-CN" altLang="en-US" dirty="0" smtClean="0">
                <a:solidFill>
                  <a:srgbClr val="C00000"/>
                </a:solidFill>
              </a:rPr>
              <a:t>键盘</a:t>
            </a:r>
            <a:r>
              <a:rPr lang="zh-CN" altLang="en-US" dirty="0" smtClean="0"/>
              <a:t>和</a:t>
            </a:r>
            <a:r>
              <a:rPr lang="zh-CN" altLang="en-US" dirty="0" smtClean="0">
                <a:solidFill>
                  <a:srgbClr val="C00000"/>
                </a:solidFill>
              </a:rPr>
              <a:t>手写板</a:t>
            </a:r>
            <a:r>
              <a:rPr lang="zh-CN" altLang="en-US" dirty="0" smtClean="0"/>
              <a:t>两类</a:t>
            </a:r>
            <a:endParaRPr lang="en-US" altLang="zh-CN" dirty="0" smtClean="0"/>
          </a:p>
          <a:p>
            <a:endParaRPr lang="en-US" altLang="zh-CN"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84" y="3212976"/>
            <a:ext cx="3643313" cy="2716213"/>
          </a:xfrm>
          <a:prstGeom prst="rect">
            <a:avLst/>
          </a:prstGeom>
          <a:solidFill>
            <a:srgbClr val="EDEDED"/>
          </a:solidFill>
          <a:ln>
            <a:noFill/>
          </a:ln>
          <a:extLst>
            <a:ext uri="{91240B29-F687-4F45-9708-019B960494DF}">
              <a14:hiddenLine xmlns:a14="http://schemas.microsoft.com/office/drawing/2010/main" w="88900" cap="sq">
                <a:solidFill>
                  <a:srgbClr val="000000"/>
                </a:solidFill>
                <a:miter lim="800000"/>
                <a:headEnd/>
                <a:tailEnd/>
              </a14:hiddenLine>
            </a:ext>
          </a:extLst>
        </p:spPr>
      </p:pic>
      <p:pic>
        <p:nvPicPr>
          <p:cNvPr id="5" name="Picture 3" descr="C:\Documents and Settings\WangLu\桌面\kca1kaxc549f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447" y="3214564"/>
            <a:ext cx="4114800" cy="2752725"/>
          </a:xfrm>
          <a:prstGeom prst="rect">
            <a:avLst/>
          </a:prstGeom>
          <a:solidFill>
            <a:srgbClr val="EDEDED"/>
          </a:solidFill>
          <a:ln>
            <a:noFill/>
          </a:ln>
          <a:extLst>
            <a:ext uri="{91240B29-F687-4F45-9708-019B960494DF}">
              <a14:hiddenLine xmlns:a14="http://schemas.microsoft.com/office/drawing/2010/main" w="88900" cap="sq">
                <a:solidFill>
                  <a:srgbClr val="000000"/>
                </a:solidFill>
                <a:miter lim="800000"/>
                <a:headEnd/>
                <a:tailEnd/>
              </a14:hiddenLine>
            </a:ext>
          </a:extLst>
        </p:spPr>
      </p:pic>
      <p:sp>
        <p:nvSpPr>
          <p:cNvPr id="6" name="TextBox 5"/>
          <p:cNvSpPr txBox="1"/>
          <p:nvPr/>
        </p:nvSpPr>
        <p:spPr>
          <a:xfrm>
            <a:off x="2047874" y="5967289"/>
            <a:ext cx="646331" cy="369332"/>
          </a:xfrm>
          <a:prstGeom prst="rect">
            <a:avLst/>
          </a:prstGeom>
          <a:noFill/>
        </p:spPr>
        <p:txBody>
          <a:bodyPr wrap="none" rtlCol="0">
            <a:spAutoFit/>
          </a:bodyPr>
          <a:lstStyle/>
          <a:p>
            <a:r>
              <a:rPr lang="zh-CN" altLang="en-US" dirty="0" smtClean="0"/>
              <a:t>键盘</a:t>
            </a:r>
            <a:endParaRPr lang="zh-CN" altLang="en-US" dirty="0"/>
          </a:p>
        </p:txBody>
      </p:sp>
      <p:sp>
        <p:nvSpPr>
          <p:cNvPr id="7" name="TextBox 6"/>
          <p:cNvSpPr txBox="1"/>
          <p:nvPr/>
        </p:nvSpPr>
        <p:spPr>
          <a:xfrm>
            <a:off x="6097265" y="5967289"/>
            <a:ext cx="877163" cy="369332"/>
          </a:xfrm>
          <a:prstGeom prst="rect">
            <a:avLst/>
          </a:prstGeom>
          <a:noFill/>
        </p:spPr>
        <p:txBody>
          <a:bodyPr wrap="none" rtlCol="0">
            <a:spAutoFit/>
          </a:bodyPr>
          <a:lstStyle/>
          <a:p>
            <a:r>
              <a:rPr lang="zh-CN" altLang="en-US" dirty="0" smtClean="0"/>
              <a:t>手写板</a:t>
            </a:r>
            <a:endParaRPr lang="zh-CN" altLang="en-US" dirty="0"/>
          </a:p>
        </p:txBody>
      </p:sp>
    </p:spTree>
    <p:extLst>
      <p:ext uri="{BB962C8B-B14F-4D97-AF65-F5344CB8AC3E}">
        <p14:creationId xmlns:p14="http://schemas.microsoft.com/office/powerpoint/2010/main" val="372429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体感输入设备</a:t>
            </a:r>
            <a:endParaRPr lang="zh-CN" altLang="en-US" dirty="0"/>
          </a:p>
        </p:txBody>
      </p:sp>
      <p:sp>
        <p:nvSpPr>
          <p:cNvPr id="3" name="内容占位符 2"/>
          <p:cNvSpPr>
            <a:spLocks noGrp="1"/>
          </p:cNvSpPr>
          <p:nvPr>
            <p:ph idx="1"/>
          </p:nvPr>
        </p:nvSpPr>
        <p:spPr/>
        <p:txBody>
          <a:bodyPr>
            <a:normAutofit/>
          </a:bodyPr>
          <a:lstStyle/>
          <a:p>
            <a:r>
              <a:rPr lang="en-US" altLang="zh-CN" dirty="0" smtClean="0">
                <a:solidFill>
                  <a:srgbClr val="C00000"/>
                </a:solidFill>
              </a:rPr>
              <a:t>Kinect</a:t>
            </a:r>
          </a:p>
          <a:p>
            <a:pPr lvl="1"/>
            <a:r>
              <a:rPr lang="zh-CN" altLang="en-US" dirty="0" smtClean="0">
                <a:solidFill>
                  <a:schemeClr val="tx1"/>
                </a:solidFill>
              </a:rPr>
              <a:t>由红外发射器、红外深度传感器、彩色摄像头和麦克风阵列等硬件组成</a:t>
            </a:r>
            <a:endParaRPr lang="en-US" altLang="zh-CN" dirty="0" smtClean="0">
              <a:solidFill>
                <a:schemeClr val="tx1"/>
              </a:solidFill>
            </a:endParaRPr>
          </a:p>
        </p:txBody>
      </p:sp>
      <p:sp>
        <p:nvSpPr>
          <p:cNvPr id="4" name="AutoShape 2" descr="http://img1.imgtn.bdimg.com/it/u=706377327,2843887894&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img1.imgtn.bdimg.com/it/u=706377327,2843887894&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362" name="Picture 2" descr="https://timgsa.baidu.com/timg?image&amp;quality=80&amp;size=b9999_10000&amp;sec=1586889429823&amp;di=36c133629f830b7d50df8805a28e6a1b&amp;imgtype=0&amp;src=http%3A%2F%2Fimg0.imgtn.bdimg.com%2Fit%2Fu%3D700204080%2C3644988387%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847752"/>
            <a:ext cx="4583460" cy="209751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timgsa.baidu.com/timg?image&amp;quality=80&amp;size=b9999_10000&amp;sec=1586889571574&amp;di=af61513c3eb0936b61c0f6fd6a1c1b08&amp;imgtype=0&amp;src=http%3A%2F%2Fi1.sinaimg.cn%2FIT%2F2011%2F0223%2FU4672P2DT201102232043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88" y="3847752"/>
            <a:ext cx="3291858" cy="222200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flipV="1">
            <a:off x="5580112" y="4567832"/>
            <a:ext cx="0" cy="328678"/>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35190" y="4279800"/>
            <a:ext cx="948978" cy="338554"/>
          </a:xfrm>
          <a:prstGeom prst="rect">
            <a:avLst/>
          </a:prstGeom>
          <a:noFill/>
        </p:spPr>
        <p:txBody>
          <a:bodyPr wrap="none" rtlCol="0">
            <a:spAutoFit/>
          </a:bodyPr>
          <a:lstStyle/>
          <a:p>
            <a:r>
              <a:rPr lang="zh-CN" altLang="en-US" sz="1600" spc="-110" dirty="0" smtClean="0">
                <a:latin typeface="楷体" panose="02010609060101010101" pitchFamily="49" charset="-122"/>
                <a:ea typeface="楷体" panose="02010609060101010101" pitchFamily="49" charset="-122"/>
              </a:rPr>
              <a:t>红外光源</a:t>
            </a:r>
            <a:endParaRPr lang="zh-CN" altLang="en-US" sz="1600" spc="-11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36139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体感输入设备</a:t>
            </a:r>
          </a:p>
        </p:txBody>
      </p:sp>
      <p:sp>
        <p:nvSpPr>
          <p:cNvPr id="3" name="内容占位符 2"/>
          <p:cNvSpPr>
            <a:spLocks noGrp="1"/>
          </p:cNvSpPr>
          <p:nvPr>
            <p:ph idx="1"/>
          </p:nvPr>
        </p:nvSpPr>
        <p:spPr/>
        <p:txBody>
          <a:bodyPr/>
          <a:lstStyle/>
          <a:p>
            <a:r>
              <a:rPr lang="en-US" altLang="zh-CN" dirty="0" smtClean="0">
                <a:solidFill>
                  <a:srgbClr val="C00000"/>
                </a:solidFill>
              </a:rPr>
              <a:t>Kinect</a:t>
            </a:r>
            <a:r>
              <a:rPr lang="zh-CN" altLang="en-US" dirty="0" smtClean="0"/>
              <a:t>的工作原理</a:t>
            </a:r>
            <a:endParaRPr lang="en-US" altLang="zh-CN" dirty="0" smtClean="0"/>
          </a:p>
          <a:p>
            <a:pPr lvl="1"/>
            <a:r>
              <a:rPr lang="zh-CN" altLang="en-US" dirty="0" smtClean="0"/>
              <a:t>传感 </a:t>
            </a:r>
            <a:r>
              <a:rPr lang="en-US" altLang="zh-CN" dirty="0" smtClean="0">
                <a:sym typeface="Wingdings" panose="05000000000000000000" pitchFamily="2" charset="2"/>
              </a:rPr>
              <a:t> </a:t>
            </a:r>
            <a:r>
              <a:rPr lang="zh-CN" altLang="en-US" dirty="0" smtClean="0">
                <a:sym typeface="Wingdings" panose="05000000000000000000" pitchFamily="2" charset="2"/>
              </a:rPr>
              <a:t>寻找移动部件 </a:t>
            </a:r>
            <a:r>
              <a:rPr lang="en-US" altLang="zh-CN" dirty="0" smtClean="0">
                <a:sym typeface="Wingdings" panose="05000000000000000000" pitchFamily="2" charset="2"/>
              </a:rPr>
              <a:t> </a:t>
            </a:r>
            <a:r>
              <a:rPr lang="zh-CN" altLang="en-US" dirty="0" smtClean="0">
                <a:sym typeface="Wingdings" panose="05000000000000000000" pitchFamily="2" charset="2"/>
              </a:rPr>
              <a:t>判断关节点 </a:t>
            </a:r>
            <a:r>
              <a:rPr lang="en-US" altLang="zh-CN" dirty="0" smtClean="0">
                <a:sym typeface="Wingdings" panose="05000000000000000000" pitchFamily="2" charset="2"/>
              </a:rPr>
              <a:t> </a:t>
            </a:r>
            <a:r>
              <a:rPr lang="zh-CN" altLang="en-US" dirty="0" smtClean="0">
                <a:sym typeface="Wingdings" panose="05000000000000000000" pitchFamily="2" charset="2"/>
              </a:rPr>
              <a:t>模型匹配</a:t>
            </a:r>
            <a:endParaRPr lang="en-US" altLang="zh-CN" dirty="0"/>
          </a:p>
        </p:txBody>
      </p:sp>
      <p:pic>
        <p:nvPicPr>
          <p:cNvPr id="16386" name="Picture 2" descr="http://www.soomal.com/images/doc/20110108/00009045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543399"/>
            <a:ext cx="2857527" cy="21602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www.soomal.com/images/doc/20110108/00009047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322" y="3543398"/>
            <a:ext cx="1978860" cy="21602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47664" y="5734997"/>
            <a:ext cx="2857527" cy="646331"/>
          </a:xfrm>
          <a:prstGeom prst="rect">
            <a:avLst/>
          </a:prstGeom>
          <a:noFill/>
        </p:spPr>
        <p:txBody>
          <a:bodyPr wrap="square" rtlCol="0">
            <a:spAutoFit/>
          </a:bodyPr>
          <a:lstStyle/>
          <a:p>
            <a:r>
              <a:rPr lang="zh-CN" altLang="en-US" dirty="0"/>
              <a:t>将人体从背景环境中区分</a:t>
            </a:r>
            <a:r>
              <a:rPr lang="zh-CN" altLang="en-US" dirty="0" smtClean="0"/>
              <a:t>出来，得到景深图像</a:t>
            </a:r>
            <a:endParaRPr lang="zh-CN" altLang="en-US" dirty="0"/>
          </a:p>
        </p:txBody>
      </p:sp>
      <p:sp>
        <p:nvSpPr>
          <p:cNvPr id="9" name="TextBox 8"/>
          <p:cNvSpPr txBox="1"/>
          <p:nvPr/>
        </p:nvSpPr>
        <p:spPr>
          <a:xfrm>
            <a:off x="5502323" y="5734997"/>
            <a:ext cx="1978860" cy="646331"/>
          </a:xfrm>
          <a:prstGeom prst="rect">
            <a:avLst/>
          </a:prstGeom>
          <a:noFill/>
        </p:spPr>
        <p:txBody>
          <a:bodyPr wrap="square" rtlCol="0">
            <a:spAutoFit/>
          </a:bodyPr>
          <a:lstStyle/>
          <a:p>
            <a:r>
              <a:rPr lang="zh-CN" altLang="en-US" dirty="0" smtClean="0"/>
              <a:t>追踪</a:t>
            </a:r>
            <a:r>
              <a:rPr lang="en-US" altLang="zh-CN" dirty="0" smtClean="0"/>
              <a:t>20</a:t>
            </a:r>
            <a:r>
              <a:rPr lang="zh-CN" altLang="en-US" dirty="0" smtClean="0"/>
              <a:t>个关节点，生成骨架系统</a:t>
            </a:r>
            <a:endParaRPr lang="zh-CN" altLang="en-US" dirty="0"/>
          </a:p>
        </p:txBody>
      </p:sp>
      <p:sp>
        <p:nvSpPr>
          <p:cNvPr id="6" name="右箭头 5"/>
          <p:cNvSpPr/>
          <p:nvPr/>
        </p:nvSpPr>
        <p:spPr>
          <a:xfrm>
            <a:off x="4788024" y="4335511"/>
            <a:ext cx="576064"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232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输入设备</a:t>
            </a:r>
            <a:endParaRPr lang="zh-CN" altLang="en-US" dirty="0"/>
          </a:p>
        </p:txBody>
      </p:sp>
      <p:sp>
        <p:nvSpPr>
          <p:cNvPr id="3" name="内容占位符 2"/>
          <p:cNvSpPr>
            <a:spLocks noGrp="1"/>
          </p:cNvSpPr>
          <p:nvPr>
            <p:ph idx="1"/>
          </p:nvPr>
        </p:nvSpPr>
        <p:spPr/>
        <p:txBody>
          <a:bodyPr/>
          <a:lstStyle/>
          <a:p>
            <a:r>
              <a:rPr lang="zh-CN" altLang="en-US" dirty="0" smtClean="0"/>
              <a:t>指点输入设备：使用手指点击动作来产生输入的设备</a:t>
            </a:r>
            <a:endParaRPr lang="zh-CN" altLang="en-US" dirty="0"/>
          </a:p>
        </p:txBody>
      </p:sp>
      <p:pic>
        <p:nvPicPr>
          <p:cNvPr id="4" name="Picture 2" descr="C:\Documents and Settings\WangLu\桌面\0005985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601965"/>
            <a:ext cx="2135709" cy="2135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Picture 2" descr="https://ss0.bdstatic.com/70cFvHSh_Q1YnxGkpoWK1HF6hhy/it/u=1310171660,3256702700&amp;fm=15&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6" y="3501008"/>
            <a:ext cx="1872208" cy="225413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timgsa.baidu.com/timg?image&amp;quality=80&amp;size=b9999_10000&amp;sec=1586890961891&amp;di=85e89c894991851a721d4eca07853f8e&amp;imgtype=0&amp;src=http%3A%2F%2Fwww.shlxdz.com%2Fckfinder%2Fuserfiles%2Ffiles%2F12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3501008"/>
            <a:ext cx="3517890" cy="25775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19672" y="5877272"/>
            <a:ext cx="646331" cy="369332"/>
          </a:xfrm>
          <a:prstGeom prst="rect">
            <a:avLst/>
          </a:prstGeom>
          <a:noFill/>
        </p:spPr>
        <p:txBody>
          <a:bodyPr wrap="none" rtlCol="0">
            <a:spAutoFit/>
          </a:bodyPr>
          <a:lstStyle/>
          <a:p>
            <a:r>
              <a:rPr lang="zh-CN" altLang="en-US" dirty="0" smtClean="0"/>
              <a:t>鼠标</a:t>
            </a:r>
            <a:endParaRPr lang="zh-CN" altLang="en-US" dirty="0"/>
          </a:p>
        </p:txBody>
      </p:sp>
      <p:sp>
        <p:nvSpPr>
          <p:cNvPr id="8" name="TextBox 7"/>
          <p:cNvSpPr txBox="1"/>
          <p:nvPr/>
        </p:nvSpPr>
        <p:spPr>
          <a:xfrm>
            <a:off x="3838853" y="5877272"/>
            <a:ext cx="877163" cy="369332"/>
          </a:xfrm>
          <a:prstGeom prst="rect">
            <a:avLst/>
          </a:prstGeom>
          <a:noFill/>
        </p:spPr>
        <p:txBody>
          <a:bodyPr wrap="none" rtlCol="0">
            <a:spAutoFit/>
          </a:bodyPr>
          <a:lstStyle/>
          <a:p>
            <a:r>
              <a:rPr lang="zh-CN" altLang="en-US" dirty="0" smtClean="0"/>
              <a:t>控制杆</a:t>
            </a:r>
            <a:endParaRPr lang="zh-CN" altLang="en-US" dirty="0"/>
          </a:p>
        </p:txBody>
      </p:sp>
      <p:sp>
        <p:nvSpPr>
          <p:cNvPr id="9" name="TextBox 8"/>
          <p:cNvSpPr txBox="1"/>
          <p:nvPr/>
        </p:nvSpPr>
        <p:spPr>
          <a:xfrm>
            <a:off x="6588224" y="5877272"/>
            <a:ext cx="877163" cy="369332"/>
          </a:xfrm>
          <a:prstGeom prst="rect">
            <a:avLst/>
          </a:prstGeom>
          <a:noFill/>
        </p:spPr>
        <p:txBody>
          <a:bodyPr wrap="none" rtlCol="0">
            <a:spAutoFit/>
          </a:bodyPr>
          <a:lstStyle/>
          <a:p>
            <a:r>
              <a:rPr lang="zh-CN" altLang="en-US" dirty="0" smtClean="0"/>
              <a:t>触摸屏</a:t>
            </a:r>
            <a:endParaRPr lang="zh-CN" altLang="en-US" dirty="0"/>
          </a:p>
        </p:txBody>
      </p:sp>
    </p:spTree>
    <p:extLst>
      <p:ext uri="{BB962C8B-B14F-4D97-AF65-F5344CB8AC3E}">
        <p14:creationId xmlns:p14="http://schemas.microsoft.com/office/powerpoint/2010/main" val="175798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鼠标</a:t>
            </a:r>
            <a:endParaRPr lang="zh-CN" altLang="en-US" dirty="0"/>
          </a:p>
        </p:txBody>
      </p:sp>
      <p:sp>
        <p:nvSpPr>
          <p:cNvPr id="3" name="内容占位符 2"/>
          <p:cNvSpPr>
            <a:spLocks noGrp="1"/>
          </p:cNvSpPr>
          <p:nvPr>
            <p:ph idx="1"/>
          </p:nvPr>
        </p:nvSpPr>
        <p:spPr/>
        <p:txBody>
          <a:bodyPr/>
          <a:lstStyle/>
          <a:p>
            <a:r>
              <a:rPr lang="zh-CN" altLang="en-US" dirty="0" smtClean="0"/>
              <a:t>最早的鼠标由</a:t>
            </a:r>
            <a:r>
              <a:rPr lang="zh-CN" altLang="en-US" dirty="0"/>
              <a:t>美国科学家</a:t>
            </a:r>
            <a:r>
              <a:rPr lang="en-US" altLang="zh-CN" dirty="0"/>
              <a:t>Douglas </a:t>
            </a:r>
            <a:r>
              <a:rPr lang="en-US" altLang="zh-CN" dirty="0" err="1"/>
              <a:t>Englebart</a:t>
            </a:r>
            <a:r>
              <a:rPr lang="zh-CN" altLang="en-US" dirty="0" smtClean="0"/>
              <a:t>发明</a:t>
            </a:r>
            <a:endParaRPr lang="en-US" altLang="zh-CN" dirty="0"/>
          </a:p>
          <a:p>
            <a:r>
              <a:rPr lang="zh-CN" altLang="en-US" dirty="0" smtClean="0"/>
              <a:t>木质外壳，只有</a:t>
            </a:r>
            <a:r>
              <a:rPr lang="zh-CN" altLang="en-US" dirty="0"/>
              <a:t>一个按键，在底部安装有金属滚轮，用以控制光标的移动</a:t>
            </a:r>
          </a:p>
        </p:txBody>
      </p:sp>
      <p:pic>
        <p:nvPicPr>
          <p:cNvPr id="4" name="Picture 2" descr="C:\Documents and Settings\WangLu\桌面\engelbar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974310"/>
            <a:ext cx="1677120" cy="24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Documents and Settings\WangLu\桌面\firstm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3974310"/>
            <a:ext cx="3637403" cy="24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2500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鼠标</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机械鼠标</a:t>
            </a:r>
            <a:r>
              <a:rPr lang="zh-CN" altLang="en-US" dirty="0" smtClean="0"/>
              <a:t>：通过机械运动产生位移信号</a:t>
            </a:r>
            <a:endParaRPr lang="en-US" altLang="zh-CN" dirty="0" smtClean="0"/>
          </a:p>
          <a:p>
            <a:pPr lvl="1"/>
            <a:r>
              <a:rPr lang="zh-CN" altLang="en-US" dirty="0" smtClean="0">
                <a:solidFill>
                  <a:srgbClr val="7030A0"/>
                </a:solidFill>
              </a:rPr>
              <a:t>工作原理</a:t>
            </a:r>
            <a:r>
              <a:rPr lang="zh-CN" altLang="en-US" dirty="0" smtClean="0"/>
              <a:t>：滚球转动带动辊柱转动，装在辊柱端部的光栅信号传感器产生的光电脉冲信号反映出鼠标器在垂直和水平方向的位移变化。</a:t>
            </a:r>
            <a:endParaRPr lang="zh-CN" altLang="en-US" dirty="0"/>
          </a:p>
        </p:txBody>
      </p:sp>
      <p:pic>
        <p:nvPicPr>
          <p:cNvPr id="18434" name="Picture 2" descr="苹果鼠标26年进化：从机械到多点触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915054"/>
            <a:ext cx="2962300" cy="22217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苹果鼠标26年进化：从机械到多点触控"/>
          <p:cNvPicPr>
            <a:picLocks noChangeAspect="1" noChangeArrowheads="1"/>
          </p:cNvPicPr>
          <p:nvPr/>
        </p:nvPicPr>
        <p:blipFill rotWithShape="1">
          <a:blip r:embed="rId3">
            <a:extLst>
              <a:ext uri="{28A0092B-C50C-407E-A947-70E740481C1C}">
                <a14:useLocalDpi xmlns:a14="http://schemas.microsoft.com/office/drawing/2010/main" val="0"/>
              </a:ext>
            </a:extLst>
          </a:blip>
          <a:srcRect l="48102"/>
          <a:stretch/>
        </p:blipFill>
        <p:spPr bwMode="auto">
          <a:xfrm>
            <a:off x="1403648" y="3915054"/>
            <a:ext cx="1675921" cy="22217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苹果鼠标26年进化：从机械到多点触控"/>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3546" r="9397" b="5528"/>
          <a:stretch/>
        </p:blipFill>
        <p:spPr bwMode="auto">
          <a:xfrm>
            <a:off x="3275855" y="3915054"/>
            <a:ext cx="1178479" cy="222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021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鼠标</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光电鼠标</a:t>
            </a:r>
            <a:r>
              <a:rPr lang="zh-CN" altLang="en-US" dirty="0" smtClean="0"/>
              <a:t>：用光电传感器产生位移信号</a:t>
            </a:r>
            <a:endParaRPr lang="en-US" altLang="zh-CN" dirty="0" smtClean="0"/>
          </a:p>
          <a:p>
            <a:pPr lvl="1"/>
            <a:r>
              <a:rPr lang="zh-CN" altLang="en-US" dirty="0" smtClean="0">
                <a:solidFill>
                  <a:srgbClr val="7030A0"/>
                </a:solidFill>
              </a:rPr>
              <a:t>工作原理</a:t>
            </a:r>
            <a:r>
              <a:rPr lang="zh-CN" altLang="en-US" dirty="0" smtClean="0"/>
              <a:t>：用光电传感器代替滚球，通过检测鼠标器的位移，将位移信号转换为电脉冲信号，再通过程序的处理和转换来控制鼠标移动。</a:t>
            </a:r>
            <a:endParaRPr lang="zh-CN" altLang="en-US" dirty="0"/>
          </a:p>
        </p:txBody>
      </p:sp>
      <p:pic>
        <p:nvPicPr>
          <p:cNvPr id="20482" name="Picture 2" descr="https://ss0.bdstatic.com/70cFvHSh_Q1YnxGkpoWK1HF6hhy/it/u=3945067846,4259535552&amp;fm=26&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l="19154" t="9274"/>
          <a:stretch/>
        </p:blipFill>
        <p:spPr bwMode="auto">
          <a:xfrm rot="5400000">
            <a:off x="1510165" y="4073011"/>
            <a:ext cx="2292802" cy="192977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timgsa.baidu.com/timg?image&amp;quality=80&amp;size=b9999_10000&amp;sec=1586892215265&amp;di=e645c154608d30e77b0e723492f0d98f&amp;imgtype=0&amp;src=http%3A%2F%2Fimage20.it168.com%2F201202_500x375%2F937%2Ffb76cf93fee76a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3891495"/>
            <a:ext cx="3463449" cy="229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218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鼠标</a:t>
            </a:r>
            <a:endParaRPr lang="zh-CN" altLang="en-US" dirty="0"/>
          </a:p>
        </p:txBody>
      </p:sp>
      <p:sp>
        <p:nvSpPr>
          <p:cNvPr id="3" name="内容占位符 2"/>
          <p:cNvSpPr>
            <a:spLocks noGrp="1"/>
          </p:cNvSpPr>
          <p:nvPr>
            <p:ph idx="1"/>
          </p:nvPr>
        </p:nvSpPr>
        <p:spPr/>
        <p:txBody>
          <a:bodyPr/>
          <a:lstStyle/>
          <a:p>
            <a:r>
              <a:rPr lang="zh-CN" altLang="en-US" dirty="0" smtClean="0"/>
              <a:t>高大上的“老鼠们”</a:t>
            </a:r>
            <a:endParaRPr lang="en-US" altLang="zh-CN" dirty="0" smtClean="0"/>
          </a:p>
        </p:txBody>
      </p:sp>
      <p:pic>
        <p:nvPicPr>
          <p:cNvPr id="21508" name="Picture 4" descr="https://timgsa.baidu.com/timg?image&amp;quality=80&amp;size=b9999_10000&amp;sec=1586892726984&amp;di=173e20ac18f9cb0d5faa6f1f42476e86&amp;imgtype=0&amp;src=http%3A%2F%2Fimg1.imgtn.bdimg.com%2Fit%2Fu%3D2092158666%2C202468981%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852936"/>
            <a:ext cx="3903390" cy="29769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3568" y="5829921"/>
            <a:ext cx="3903390" cy="630942"/>
          </a:xfrm>
          <a:prstGeom prst="rect">
            <a:avLst/>
          </a:prstGeom>
          <a:noFill/>
        </p:spPr>
        <p:txBody>
          <a:bodyPr wrap="square" rtlCol="0">
            <a:spAutoFit/>
          </a:bodyPr>
          <a:lstStyle/>
          <a:p>
            <a:pPr algn="ctr"/>
            <a:r>
              <a:rPr lang="zh-CN" altLang="en-US" dirty="0" smtClean="0">
                <a:solidFill>
                  <a:srgbClr val="C00000"/>
                </a:solidFill>
              </a:rPr>
              <a:t>无线鼠标</a:t>
            </a:r>
            <a:endParaRPr lang="en-US" altLang="zh-CN" dirty="0" smtClean="0">
              <a:solidFill>
                <a:srgbClr val="C00000"/>
              </a:solidFill>
            </a:endParaRPr>
          </a:p>
          <a:p>
            <a:pPr algn="ctr"/>
            <a:r>
              <a:rPr lang="zh-CN" altLang="en-US" sz="1700" dirty="0" smtClean="0"/>
              <a:t>采用红外线或蓝牙信号与电脑传递信息</a:t>
            </a:r>
            <a:endParaRPr lang="zh-CN" altLang="en-US" sz="1700" dirty="0"/>
          </a:p>
        </p:txBody>
      </p:sp>
      <p:grpSp>
        <p:nvGrpSpPr>
          <p:cNvPr id="5" name="组合 4"/>
          <p:cNvGrpSpPr/>
          <p:nvPr/>
        </p:nvGrpSpPr>
        <p:grpSpPr>
          <a:xfrm>
            <a:off x="5004048" y="2852936"/>
            <a:ext cx="3270604" cy="2976985"/>
            <a:chOff x="5364088" y="2852936"/>
            <a:chExt cx="3270604" cy="2976985"/>
          </a:xfrm>
        </p:grpSpPr>
        <p:pic>
          <p:nvPicPr>
            <p:cNvPr id="21510" name="Picture 6" descr="https://ss0.bdstatic.com/70cFvHSh_Q1YnxGkpoWK1HF6hhy/it/u=1571169813,3056448685&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475085"/>
              <a:ext cx="3270604" cy="23548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2852936"/>
              <a:ext cx="3270604" cy="60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Box 9"/>
          <p:cNvSpPr txBox="1"/>
          <p:nvPr/>
        </p:nvSpPr>
        <p:spPr>
          <a:xfrm>
            <a:off x="5004048" y="5829921"/>
            <a:ext cx="3600400" cy="630942"/>
          </a:xfrm>
          <a:prstGeom prst="rect">
            <a:avLst/>
          </a:prstGeom>
          <a:noFill/>
        </p:spPr>
        <p:txBody>
          <a:bodyPr wrap="square" rtlCol="0">
            <a:spAutoFit/>
          </a:bodyPr>
          <a:lstStyle/>
          <a:p>
            <a:pPr algn="ctr"/>
            <a:r>
              <a:rPr lang="en-US" altLang="zh-CN" dirty="0" smtClean="0">
                <a:solidFill>
                  <a:srgbClr val="C00000"/>
                </a:solidFill>
              </a:rPr>
              <a:t>3D</a:t>
            </a:r>
            <a:r>
              <a:rPr lang="zh-CN" altLang="en-US" dirty="0" smtClean="0">
                <a:solidFill>
                  <a:srgbClr val="C00000"/>
                </a:solidFill>
              </a:rPr>
              <a:t>鼠标</a:t>
            </a:r>
            <a:endParaRPr lang="en-US" altLang="zh-CN" dirty="0" smtClean="0">
              <a:solidFill>
                <a:srgbClr val="C00000"/>
              </a:solidFill>
            </a:endParaRPr>
          </a:p>
          <a:p>
            <a:pPr algn="ctr"/>
            <a:r>
              <a:rPr lang="zh-CN" altLang="en-US" sz="1700" dirty="0" smtClean="0"/>
              <a:t>通过轨迹球实现六自由度立体控制</a:t>
            </a:r>
            <a:endParaRPr lang="zh-CN" altLang="en-US" sz="1700" dirty="0"/>
          </a:p>
        </p:txBody>
      </p:sp>
    </p:spTree>
    <p:extLst>
      <p:ext uri="{BB962C8B-B14F-4D97-AF65-F5344CB8AC3E}">
        <p14:creationId xmlns:p14="http://schemas.microsoft.com/office/powerpoint/2010/main" val="1932408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控制杆</a:t>
            </a:r>
            <a:endParaRPr lang="zh-CN" altLang="en-US" dirty="0"/>
          </a:p>
        </p:txBody>
      </p:sp>
      <p:sp>
        <p:nvSpPr>
          <p:cNvPr id="3" name="内容占位符 2"/>
          <p:cNvSpPr>
            <a:spLocks noGrp="1"/>
          </p:cNvSpPr>
          <p:nvPr>
            <p:ph idx="1"/>
          </p:nvPr>
        </p:nvSpPr>
        <p:spPr/>
        <p:txBody>
          <a:bodyPr/>
          <a:lstStyle/>
          <a:p>
            <a:r>
              <a:rPr lang="zh-CN" altLang="en-US" dirty="0" smtClean="0"/>
              <a:t>一般由手柄，按钮和底座构成。根据按钮功能以及外型设计的不同，控制杆有几十种样式</a:t>
            </a:r>
            <a:endParaRPr lang="en-US" altLang="zh-CN" dirty="0" smtClean="0"/>
          </a:p>
          <a:p>
            <a:r>
              <a:rPr lang="zh-CN" altLang="en-US" dirty="0" smtClean="0">
                <a:solidFill>
                  <a:srgbClr val="C00000"/>
                </a:solidFill>
              </a:rPr>
              <a:t>工作原理</a:t>
            </a:r>
            <a:r>
              <a:rPr lang="zh-CN" altLang="en-US" dirty="0" smtClean="0"/>
              <a:t>：</a:t>
            </a:r>
            <a:endParaRPr lang="en-US" altLang="zh-CN" dirty="0" smtClean="0"/>
          </a:p>
          <a:p>
            <a:pPr lvl="1"/>
            <a:r>
              <a:rPr lang="zh-CN" altLang="en-US" dirty="0" smtClean="0">
                <a:solidFill>
                  <a:srgbClr val="7030A0"/>
                </a:solidFill>
              </a:rPr>
              <a:t>位移定位</a:t>
            </a:r>
            <a:r>
              <a:rPr lang="zh-CN" altLang="en-US" dirty="0" smtClean="0"/>
              <a:t>：屏幕上的光标依据控制杆的位移而移动</a:t>
            </a:r>
            <a:endParaRPr lang="en-US" altLang="zh-CN" dirty="0" smtClean="0"/>
          </a:p>
          <a:p>
            <a:pPr lvl="1"/>
            <a:r>
              <a:rPr lang="zh-CN" altLang="en-US" dirty="0" smtClean="0">
                <a:solidFill>
                  <a:srgbClr val="7030A0"/>
                </a:solidFill>
              </a:rPr>
              <a:t>压力定位</a:t>
            </a:r>
            <a:r>
              <a:rPr lang="zh-CN" altLang="en-US" dirty="0" smtClean="0"/>
              <a:t>：受到的压力被转化为屏幕上光标的运动速度</a:t>
            </a:r>
            <a:endParaRPr lang="en-US" altLang="zh-CN" dirty="0" smtClean="0"/>
          </a:p>
          <a:p>
            <a:r>
              <a:rPr lang="zh-CN" altLang="en-US" dirty="0" smtClean="0"/>
              <a:t>游戏杆是一类较为觉的控制杆</a:t>
            </a:r>
            <a:endParaRPr lang="zh-CN" altLang="en-US" dirty="0"/>
          </a:p>
        </p:txBody>
      </p:sp>
      <p:pic>
        <p:nvPicPr>
          <p:cNvPr id="22530" name="Picture 2" descr="https://timgsa.baidu.com/timg?image&amp;quality=80&amp;size=b9999_10000&amp;sec=1586926760502&amp;di=e196e90bbf857b384c035437ab2ae0a6&amp;imgtype=0&amp;src=http%3A%2F%2Fimg1.imgtn.bdimg.com%2Fit%2Fu%3D1852320246%2C525843716%26fm%3D214%26gp%3D0.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79912" y="332656"/>
            <a:ext cx="1166925" cy="20477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s0.bdstatic.com/70cFvHSh_Q1YnxGkpoWK1HF6hhy/it/u=1310171660,3256702700&amp;fm=15&amp;gp=0.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6056" y="625513"/>
            <a:ext cx="1333942" cy="1606066"/>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s://timgsa.baidu.com/timg?image&amp;quality=80&amp;size=b9999_10000&amp;sec=1586927201375&amp;di=3f1f49cf7f25c11be31410f511ac8f65&amp;imgtype=0&amp;src=http%3A%2F%2Fimg1.imgtn.bdimg.com%2Fit%2Fu%3D4012654641%2C1491625970%26fm%3D214%26gp%3D0.jpg"/>
          <p:cNvPicPr>
            <a:picLocks noChangeAspect="1" noChangeArrowheads="1"/>
          </p:cNvPicPr>
          <p:nvPr/>
        </p:nvPicPr>
        <p:blipFill rotWithShape="1">
          <a:blip r:embed="rId4">
            <a:extLst>
              <a:ext uri="{28A0092B-C50C-407E-A947-70E740481C1C}">
                <a14:useLocalDpi xmlns:a14="http://schemas.microsoft.com/office/drawing/2010/main" val="0"/>
              </a:ext>
            </a:extLst>
          </a:blip>
          <a:srcRect l="28407" t="28473" r="36291" b="26482"/>
          <a:stretch/>
        </p:blipFill>
        <p:spPr bwMode="auto">
          <a:xfrm>
            <a:off x="6732240" y="791326"/>
            <a:ext cx="1656184" cy="1408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891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触摸屏</a:t>
            </a:r>
            <a:endParaRPr lang="zh-CN" altLang="en-US" dirty="0"/>
          </a:p>
        </p:txBody>
      </p:sp>
      <p:sp>
        <p:nvSpPr>
          <p:cNvPr id="3" name="内容占位符 2"/>
          <p:cNvSpPr>
            <a:spLocks noGrp="1"/>
          </p:cNvSpPr>
          <p:nvPr>
            <p:ph idx="1"/>
          </p:nvPr>
        </p:nvSpPr>
        <p:spPr/>
        <p:txBody>
          <a:bodyPr/>
          <a:lstStyle/>
          <a:p>
            <a:r>
              <a:rPr lang="zh-CN" altLang="en-US" dirty="0"/>
              <a:t>一种可接收触头等</a:t>
            </a:r>
            <a:r>
              <a:rPr lang="zh-CN" altLang="en-US" dirty="0" smtClean="0"/>
              <a:t>输入信号</a:t>
            </a:r>
            <a:r>
              <a:rPr lang="zh-CN" altLang="en-US" dirty="0"/>
              <a:t>的感应式液晶显示</a:t>
            </a:r>
            <a:r>
              <a:rPr lang="zh-CN" altLang="en-US" dirty="0" smtClean="0"/>
              <a:t>装置。为用户提供“所见即所得”的自然交互方式</a:t>
            </a:r>
            <a:endParaRPr lang="en-US" altLang="zh-CN" dirty="0" smtClean="0"/>
          </a:p>
          <a:p>
            <a:r>
              <a:rPr lang="zh-CN" altLang="en-US" dirty="0" smtClean="0"/>
              <a:t>分类：</a:t>
            </a:r>
            <a:endParaRPr lang="en-US" altLang="zh-CN" dirty="0" smtClean="0"/>
          </a:p>
          <a:p>
            <a:endParaRPr lang="zh-CN" altLang="en-US" dirty="0"/>
          </a:p>
        </p:txBody>
      </p:sp>
      <p:pic>
        <p:nvPicPr>
          <p:cNvPr id="4" name="Picture 4" descr="https://timgsa.baidu.com/timg?image&amp;quality=80&amp;size=b9999_10000&amp;sec=1586890961891&amp;di=85e89c894991851a721d4eca07853f8e&amp;imgtype=0&amp;src=http%3A%2F%2Fwww.shlxdz.com%2Fckfinder%2Fuserfiles%2Ffiles%2F123.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6" y="116632"/>
            <a:ext cx="3517890" cy="25775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Documents and Settings\WangLu\桌面\154239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052" y="4054843"/>
            <a:ext cx="2360250" cy="168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Documents and Settings\WangLu\桌面\154239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2888" y="3934451"/>
            <a:ext cx="2696514" cy="1925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https://bkimg.cdn.bcebos.com/pic/314e251f95cad1c8b3c56c457f3e6709c93d5151?x-bce-process=image/watermark,g_7,image_d2F0ZXIvYmFpa2U5Mg==,xp_5,yp_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7930" y="3939859"/>
            <a:ext cx="2979069" cy="1914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6595" y="5743016"/>
            <a:ext cx="877163" cy="369332"/>
          </a:xfrm>
          <a:prstGeom prst="rect">
            <a:avLst/>
          </a:prstGeom>
          <a:noFill/>
        </p:spPr>
        <p:txBody>
          <a:bodyPr wrap="none" rtlCol="0">
            <a:spAutoFit/>
          </a:bodyPr>
          <a:lstStyle/>
          <a:p>
            <a:r>
              <a:rPr lang="zh-CN" altLang="en-US" dirty="0" smtClean="0"/>
              <a:t>电阻式</a:t>
            </a:r>
            <a:endParaRPr lang="zh-CN" altLang="en-US" dirty="0"/>
          </a:p>
        </p:txBody>
      </p:sp>
      <p:sp>
        <p:nvSpPr>
          <p:cNvPr id="10" name="TextBox 9"/>
          <p:cNvSpPr txBox="1"/>
          <p:nvPr/>
        </p:nvSpPr>
        <p:spPr>
          <a:xfrm>
            <a:off x="3822563" y="5743016"/>
            <a:ext cx="877163" cy="369332"/>
          </a:xfrm>
          <a:prstGeom prst="rect">
            <a:avLst/>
          </a:prstGeom>
          <a:noFill/>
        </p:spPr>
        <p:txBody>
          <a:bodyPr wrap="none" rtlCol="0">
            <a:spAutoFit/>
          </a:bodyPr>
          <a:lstStyle/>
          <a:p>
            <a:r>
              <a:rPr lang="zh-CN" altLang="en-US" dirty="0" smtClean="0"/>
              <a:t>电容式</a:t>
            </a:r>
            <a:endParaRPr lang="zh-CN" altLang="en-US" dirty="0"/>
          </a:p>
        </p:txBody>
      </p:sp>
      <p:sp>
        <p:nvSpPr>
          <p:cNvPr id="11" name="TextBox 10"/>
          <p:cNvSpPr txBox="1"/>
          <p:nvPr/>
        </p:nvSpPr>
        <p:spPr>
          <a:xfrm>
            <a:off x="6282634" y="5743016"/>
            <a:ext cx="1569660" cy="369332"/>
          </a:xfrm>
          <a:prstGeom prst="rect">
            <a:avLst/>
          </a:prstGeom>
          <a:noFill/>
        </p:spPr>
        <p:txBody>
          <a:bodyPr wrap="none" rtlCol="0">
            <a:spAutoFit/>
          </a:bodyPr>
          <a:lstStyle/>
          <a:p>
            <a:r>
              <a:rPr lang="zh-CN" altLang="en-US" dirty="0" smtClean="0"/>
              <a:t>基于光学原理</a:t>
            </a:r>
            <a:endParaRPr lang="zh-CN" altLang="en-US" dirty="0"/>
          </a:p>
        </p:txBody>
      </p:sp>
    </p:spTree>
    <p:extLst>
      <p:ext uri="{BB962C8B-B14F-4D97-AF65-F5344CB8AC3E}">
        <p14:creationId xmlns:p14="http://schemas.microsoft.com/office/powerpoint/2010/main" val="3978759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触摸屏</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电阻式</a:t>
            </a:r>
            <a:r>
              <a:rPr lang="zh-CN" altLang="en-US" dirty="0" smtClean="0"/>
              <a:t>触摸屏解决多点触摸的方式</a:t>
            </a:r>
            <a:endParaRPr lang="en-US" altLang="zh-CN" dirty="0" smtClean="0"/>
          </a:p>
          <a:p>
            <a:pPr lvl="1"/>
            <a:r>
              <a:rPr lang="zh-CN" altLang="en-US" dirty="0"/>
              <a:t>在</a:t>
            </a:r>
            <a:r>
              <a:rPr lang="en-US" altLang="zh-CN" dirty="0"/>
              <a:t>X1 </a:t>
            </a:r>
            <a:r>
              <a:rPr lang="zh-CN" altLang="en-US" dirty="0"/>
              <a:t>电极上加上电压，由</a:t>
            </a:r>
            <a:r>
              <a:rPr lang="en-US" altLang="zh-CN" dirty="0"/>
              <a:t>Y1</a:t>
            </a:r>
            <a:r>
              <a:rPr lang="zh-CN" altLang="en-US" dirty="0"/>
              <a:t>，</a:t>
            </a:r>
            <a:r>
              <a:rPr lang="en-US" altLang="zh-CN" dirty="0"/>
              <a:t>Y2</a:t>
            </a:r>
            <a:r>
              <a:rPr lang="zh-CN" altLang="en-US" dirty="0"/>
              <a:t>，</a:t>
            </a:r>
            <a:r>
              <a:rPr lang="en-US" altLang="zh-CN" dirty="0"/>
              <a:t>Y3 </a:t>
            </a:r>
            <a:r>
              <a:rPr lang="zh-CN" altLang="en-US" dirty="0"/>
              <a:t>电极读取</a:t>
            </a:r>
            <a:r>
              <a:rPr lang="en-US" altLang="zh-CN" dirty="0"/>
              <a:t>A</a:t>
            </a:r>
            <a:r>
              <a:rPr lang="zh-CN" altLang="en-US" dirty="0"/>
              <a:t>、</a:t>
            </a:r>
            <a:r>
              <a:rPr lang="en-US" altLang="zh-CN" dirty="0"/>
              <a:t>B</a:t>
            </a:r>
            <a:r>
              <a:rPr lang="zh-CN" altLang="en-US" dirty="0"/>
              <a:t>、</a:t>
            </a:r>
            <a:r>
              <a:rPr lang="en-US" altLang="zh-CN" dirty="0"/>
              <a:t>C </a:t>
            </a:r>
            <a:r>
              <a:rPr lang="zh-CN" altLang="en-US" dirty="0"/>
              <a:t>触摸单元所检测到的</a:t>
            </a:r>
            <a:r>
              <a:rPr lang="en-US" altLang="zh-CN" dirty="0"/>
              <a:t>X </a:t>
            </a:r>
            <a:r>
              <a:rPr lang="zh-CN" altLang="en-US" dirty="0"/>
              <a:t>坐标；在以后的各个始终周期依次读取</a:t>
            </a:r>
            <a:r>
              <a:rPr lang="en-US" altLang="zh-CN" dirty="0"/>
              <a:t>X2</a:t>
            </a:r>
            <a:r>
              <a:rPr lang="zh-CN" altLang="en-US" dirty="0"/>
              <a:t>，</a:t>
            </a:r>
            <a:r>
              <a:rPr lang="en-US" altLang="zh-CN" dirty="0"/>
              <a:t>X3 </a:t>
            </a:r>
            <a:r>
              <a:rPr lang="zh-CN" altLang="en-US" dirty="0"/>
              <a:t>的坐标。获得所有触摸单元的</a:t>
            </a:r>
            <a:r>
              <a:rPr lang="en-US" altLang="zh-CN" dirty="0"/>
              <a:t>X </a:t>
            </a:r>
            <a:r>
              <a:rPr lang="zh-CN" altLang="en-US" dirty="0"/>
              <a:t>坐标后，再依次给</a:t>
            </a:r>
            <a:r>
              <a:rPr lang="en-US" altLang="zh-CN" dirty="0"/>
              <a:t>Y </a:t>
            </a:r>
            <a:r>
              <a:rPr lang="zh-CN" altLang="en-US" dirty="0"/>
              <a:t>电极加上电压，以获得各个触摸单元的</a:t>
            </a:r>
            <a:r>
              <a:rPr lang="en-US" altLang="zh-CN" dirty="0"/>
              <a:t>Y </a:t>
            </a:r>
            <a:r>
              <a:rPr lang="zh-CN" altLang="en-US" dirty="0"/>
              <a:t>坐标，从而实现两点</a:t>
            </a:r>
            <a:r>
              <a:rPr lang="zh-CN" altLang="en-US" dirty="0" smtClean="0"/>
              <a:t>触摸</a:t>
            </a:r>
            <a:endParaRPr lang="en-US" altLang="zh-CN" dirty="0" smtClean="0"/>
          </a:p>
          <a:p>
            <a:pPr lvl="1"/>
            <a:r>
              <a:rPr lang="zh-CN" altLang="en-US" dirty="0" smtClean="0"/>
              <a:t>各个触摸单元需要同时工作，任何一个触摸单元的损坏都可能导致触摸屏不能正常工作</a:t>
            </a:r>
            <a:endParaRPr lang="en-US" altLang="zh-CN" dirty="0"/>
          </a:p>
        </p:txBody>
      </p:sp>
      <p:grpSp>
        <p:nvGrpSpPr>
          <p:cNvPr id="5" name="组合 4"/>
          <p:cNvGrpSpPr/>
          <p:nvPr/>
        </p:nvGrpSpPr>
        <p:grpSpPr>
          <a:xfrm>
            <a:off x="6116320" y="692696"/>
            <a:ext cx="2488128" cy="2192744"/>
            <a:chOff x="3198284" y="4005064"/>
            <a:chExt cx="2488128" cy="2192744"/>
          </a:xfrm>
        </p:grpSpPr>
        <p:pic>
          <p:nvPicPr>
            <p:cNvPr id="13314" name="Picture 2" descr="关于电阻触摸屏多点触控的算法"/>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536" r="24305" b="7723"/>
            <a:stretch/>
          </p:blipFill>
          <p:spPr bwMode="auto">
            <a:xfrm>
              <a:off x="3198284" y="4005064"/>
              <a:ext cx="2488128" cy="21927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76728" y="4005064"/>
              <a:ext cx="466794"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Y1</a:t>
              </a:r>
              <a:endParaRPr lang="zh-CN" alt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360833" y="4005064"/>
              <a:ext cx="466794"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Y2</a:t>
              </a:r>
              <a:endParaRPr lang="zh-CN" alt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902544" y="4005064"/>
              <a:ext cx="466794"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Y3</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21014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键盘</a:t>
            </a:r>
          </a:p>
        </p:txBody>
      </p:sp>
      <p:sp>
        <p:nvSpPr>
          <p:cNvPr id="3" name="内容占位符 2"/>
          <p:cNvSpPr>
            <a:spLocks noGrp="1"/>
          </p:cNvSpPr>
          <p:nvPr>
            <p:ph idx="1"/>
          </p:nvPr>
        </p:nvSpPr>
        <p:spPr/>
        <p:txBody>
          <a:bodyPr/>
          <a:lstStyle/>
          <a:p>
            <a:r>
              <a:rPr lang="zh-CN" altLang="en-US" dirty="0" smtClean="0"/>
              <a:t>文本</a:t>
            </a:r>
            <a:r>
              <a:rPr lang="zh-CN" altLang="en-US" dirty="0"/>
              <a:t>输入的最重要手段，而键盘布局对于文本输入的速度和准确性</a:t>
            </a:r>
            <a:r>
              <a:rPr lang="zh-CN" altLang="en-US" dirty="0" smtClean="0"/>
              <a:t>至关重要</a:t>
            </a:r>
            <a:endParaRPr lang="en-US" altLang="zh-CN" dirty="0" smtClean="0"/>
          </a:p>
          <a:p>
            <a:r>
              <a:rPr lang="zh-CN" altLang="en-US" dirty="0" smtClean="0"/>
              <a:t>分类</a:t>
            </a:r>
            <a:endParaRPr lang="en-US" altLang="zh-CN" dirty="0" smtClean="0"/>
          </a:p>
          <a:p>
            <a:pPr lvl="1"/>
            <a:r>
              <a:rPr lang="zh-CN" altLang="en-US" dirty="0" smtClean="0"/>
              <a:t>按工作原理</a:t>
            </a:r>
            <a:endParaRPr lang="en-US" altLang="zh-CN" dirty="0" smtClean="0"/>
          </a:p>
          <a:p>
            <a:pPr lvl="2"/>
            <a:r>
              <a:rPr lang="zh-CN" altLang="en-US" dirty="0" smtClean="0">
                <a:solidFill>
                  <a:srgbClr val="C00000"/>
                </a:solidFill>
              </a:rPr>
              <a:t>编码键盘</a:t>
            </a:r>
            <a:r>
              <a:rPr lang="zh-CN" altLang="en-US" dirty="0" smtClean="0"/>
              <a:t>：每个按键对应一个固定编码。反应快，但硬件结构复杂</a:t>
            </a:r>
            <a:endParaRPr lang="en-US" altLang="zh-CN" dirty="0" smtClean="0"/>
          </a:p>
          <a:p>
            <a:pPr lvl="2"/>
            <a:r>
              <a:rPr lang="zh-CN" altLang="en-US" dirty="0" smtClean="0">
                <a:solidFill>
                  <a:srgbClr val="C00000"/>
                </a:solidFill>
              </a:rPr>
              <a:t>非编码键盘</a:t>
            </a:r>
            <a:r>
              <a:rPr lang="zh-CN" altLang="en-US" dirty="0" smtClean="0"/>
              <a:t>：每个按键的含义可通过软件自定义。反应慢，但灵活性高</a:t>
            </a:r>
            <a:endParaRPr lang="zh-CN" altLang="en-US" dirty="0"/>
          </a:p>
        </p:txBody>
      </p:sp>
    </p:spTree>
    <p:extLst>
      <p:ext uri="{BB962C8B-B14F-4D97-AF65-F5344CB8AC3E}">
        <p14:creationId xmlns:p14="http://schemas.microsoft.com/office/powerpoint/2010/main" val="783133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触摸屏</a:t>
            </a:r>
            <a:endParaRPr lang="zh-CN" altLang="en-US" dirty="0"/>
          </a:p>
        </p:txBody>
      </p:sp>
      <p:sp>
        <p:nvSpPr>
          <p:cNvPr id="3" name="内容占位符 2"/>
          <p:cNvSpPr>
            <a:spLocks noGrp="1"/>
          </p:cNvSpPr>
          <p:nvPr>
            <p:ph idx="1"/>
          </p:nvPr>
        </p:nvSpPr>
        <p:spPr/>
        <p:txBody>
          <a:bodyPr/>
          <a:lstStyle/>
          <a:p>
            <a:r>
              <a:rPr lang="zh-CN" altLang="en-US" dirty="0" smtClean="0"/>
              <a:t>基于光学原理的触摸屏（多点触摸屏）</a:t>
            </a:r>
            <a:endParaRPr lang="en-US" altLang="zh-CN" dirty="0" smtClean="0"/>
          </a:p>
          <a:p>
            <a:pPr lvl="1"/>
            <a:r>
              <a:rPr lang="zh-CN" altLang="en-US" dirty="0" smtClean="0">
                <a:solidFill>
                  <a:srgbClr val="C00000"/>
                </a:solidFill>
              </a:rPr>
              <a:t>受抑全内反射多点触摸技术（</a:t>
            </a:r>
            <a:r>
              <a:rPr lang="en-US" altLang="zh-CN" dirty="0" smtClean="0">
                <a:solidFill>
                  <a:srgbClr val="C00000"/>
                </a:solidFill>
              </a:rPr>
              <a:t>FTIR</a:t>
            </a:r>
            <a:r>
              <a:rPr lang="zh-CN" altLang="en-US" dirty="0" smtClean="0">
                <a:solidFill>
                  <a:srgbClr val="C00000"/>
                </a:solidFill>
              </a:rPr>
              <a:t>）</a:t>
            </a:r>
            <a:endParaRPr lang="en-US" altLang="zh-CN" dirty="0" smtClean="0">
              <a:solidFill>
                <a:srgbClr val="C00000"/>
              </a:solidFill>
            </a:endParaRPr>
          </a:p>
        </p:txBody>
      </p:sp>
      <p:pic>
        <p:nvPicPr>
          <p:cNvPr id="12290" name="Picture 2" descr="http://www.51touch.com/uploads/allimg/130628/5_130628112505_1.jpg"/>
          <p:cNvPicPr>
            <a:picLocks noChangeAspect="1" noChangeArrowheads="1"/>
          </p:cNvPicPr>
          <p:nvPr/>
        </p:nvPicPr>
        <p:blipFill rotWithShape="1">
          <a:blip r:embed="rId2">
            <a:extLst>
              <a:ext uri="{28A0092B-C50C-407E-A947-70E740481C1C}">
                <a14:useLocalDpi xmlns:a14="http://schemas.microsoft.com/office/drawing/2010/main" val="0"/>
              </a:ext>
            </a:extLst>
          </a:blip>
          <a:srcRect l="1505" t="2565" r="1658" b="2453"/>
          <a:stretch/>
        </p:blipFill>
        <p:spPr bwMode="auto">
          <a:xfrm>
            <a:off x="2123728" y="3303639"/>
            <a:ext cx="4631033" cy="29300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23728" y="3717032"/>
            <a:ext cx="2384223" cy="646331"/>
          </a:xfrm>
          <a:prstGeom prst="rect">
            <a:avLst/>
          </a:prstGeom>
          <a:noFill/>
        </p:spPr>
        <p:txBody>
          <a:bodyPr wrap="square" rtlCol="0">
            <a:spAutoFit/>
          </a:bodyPr>
          <a:lstStyle/>
          <a:p>
            <a:r>
              <a:rPr lang="zh-CN" altLang="en-US" dirty="0" smtClean="0">
                <a:solidFill>
                  <a:srgbClr val="7030A0"/>
                </a:solidFill>
              </a:rPr>
              <a:t>没有按压里，红外光在亚克力板内全反射</a:t>
            </a:r>
            <a:endParaRPr lang="zh-CN" altLang="en-US" dirty="0">
              <a:solidFill>
                <a:srgbClr val="7030A0"/>
              </a:solidFill>
            </a:endParaRPr>
          </a:p>
        </p:txBody>
      </p:sp>
      <p:cxnSp>
        <p:nvCxnSpPr>
          <p:cNvPr id="6" name="直接箭头连接符 5"/>
          <p:cNvCxnSpPr>
            <a:stCxn id="4" idx="2"/>
          </p:cNvCxnSpPr>
          <p:nvPr/>
        </p:nvCxnSpPr>
        <p:spPr>
          <a:xfrm>
            <a:off x="3315840" y="4363363"/>
            <a:ext cx="248048" cy="289773"/>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31640" y="5157192"/>
            <a:ext cx="2520280" cy="923330"/>
          </a:xfrm>
          <a:prstGeom prst="rect">
            <a:avLst/>
          </a:prstGeom>
          <a:noFill/>
        </p:spPr>
        <p:txBody>
          <a:bodyPr wrap="square" rtlCol="0">
            <a:spAutoFit/>
          </a:bodyPr>
          <a:lstStyle/>
          <a:p>
            <a:r>
              <a:rPr lang="zh-CN" altLang="en-US" dirty="0" smtClean="0">
                <a:solidFill>
                  <a:srgbClr val="7030A0"/>
                </a:solidFill>
              </a:rPr>
              <a:t>压下后触摸点处的光线射出，被下方的摄像头捕获，进而计算定位</a:t>
            </a:r>
            <a:endParaRPr lang="zh-CN" altLang="en-US" dirty="0">
              <a:solidFill>
                <a:srgbClr val="7030A0"/>
              </a:solidFill>
            </a:endParaRPr>
          </a:p>
        </p:txBody>
      </p:sp>
      <p:cxnSp>
        <p:nvCxnSpPr>
          <p:cNvPr id="9" name="直接箭头连接符 8"/>
          <p:cNvCxnSpPr/>
          <p:nvPr/>
        </p:nvCxnSpPr>
        <p:spPr>
          <a:xfrm flipV="1">
            <a:off x="3851920" y="5013176"/>
            <a:ext cx="360040" cy="360040"/>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851920" y="5618857"/>
            <a:ext cx="360040" cy="402431"/>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517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触摸屏</a:t>
            </a:r>
            <a:endParaRPr lang="zh-CN" altLang="en-US" dirty="0"/>
          </a:p>
        </p:txBody>
      </p:sp>
      <p:sp>
        <p:nvSpPr>
          <p:cNvPr id="3" name="内容占位符 2"/>
          <p:cNvSpPr>
            <a:spLocks noGrp="1"/>
          </p:cNvSpPr>
          <p:nvPr>
            <p:ph idx="1"/>
          </p:nvPr>
        </p:nvSpPr>
        <p:spPr/>
        <p:txBody>
          <a:bodyPr/>
          <a:lstStyle/>
          <a:p>
            <a:r>
              <a:rPr lang="zh-CN" altLang="en-US" dirty="0" smtClean="0"/>
              <a:t>基于光学原理的触摸屏（多点触摸屏）</a:t>
            </a:r>
            <a:endParaRPr lang="en-US" altLang="zh-CN" dirty="0" smtClean="0"/>
          </a:p>
          <a:p>
            <a:pPr lvl="1"/>
            <a:r>
              <a:rPr lang="zh-CN" altLang="en-US" dirty="0" smtClean="0">
                <a:solidFill>
                  <a:srgbClr val="C00000"/>
                </a:solidFill>
              </a:rPr>
              <a:t>散射光照明多点触摸技术（</a:t>
            </a:r>
            <a:r>
              <a:rPr lang="en-US" altLang="zh-CN" dirty="0" smtClean="0">
                <a:solidFill>
                  <a:srgbClr val="C00000"/>
                </a:solidFill>
              </a:rPr>
              <a:t>DI</a:t>
            </a:r>
            <a:r>
              <a:rPr lang="zh-CN" altLang="en-US" dirty="0" smtClean="0">
                <a:solidFill>
                  <a:srgbClr val="C00000"/>
                </a:solidFill>
              </a:rPr>
              <a:t>）</a:t>
            </a:r>
            <a:endParaRPr lang="en-US" altLang="zh-CN" dirty="0" smtClean="0">
              <a:solidFill>
                <a:srgbClr val="C00000"/>
              </a:solidFill>
            </a:endParaRPr>
          </a:p>
        </p:txBody>
      </p:sp>
      <p:pic>
        <p:nvPicPr>
          <p:cNvPr id="13314" name="Picture 2" descr="https://bkimg.cdn.bcebos.com/pic/472309f790529822eb5ca9a1d7ca7bcb0a46d461?x-bce-process=image/watermark,g_7,image_d2F0ZXIvYmFpa2U5Mg==,xp_5,yp_5"/>
          <p:cNvPicPr>
            <a:picLocks noChangeAspect="1" noChangeArrowheads="1"/>
          </p:cNvPicPr>
          <p:nvPr/>
        </p:nvPicPr>
        <p:blipFill rotWithShape="1">
          <a:blip r:embed="rId2">
            <a:extLst>
              <a:ext uri="{28A0092B-C50C-407E-A947-70E740481C1C}">
                <a14:useLocalDpi xmlns:a14="http://schemas.microsoft.com/office/drawing/2010/main" val="0"/>
              </a:ext>
            </a:extLst>
          </a:blip>
          <a:srcRect l="1385" t="2492" r="2009" b="1755"/>
          <a:stretch/>
        </p:blipFill>
        <p:spPr bwMode="auto">
          <a:xfrm>
            <a:off x="2123728" y="3212976"/>
            <a:ext cx="4732683" cy="30224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23728" y="3356992"/>
            <a:ext cx="2384223" cy="923330"/>
          </a:xfrm>
          <a:prstGeom prst="rect">
            <a:avLst/>
          </a:prstGeom>
          <a:noFill/>
        </p:spPr>
        <p:txBody>
          <a:bodyPr wrap="square" rtlCol="0">
            <a:spAutoFit/>
          </a:bodyPr>
          <a:lstStyle/>
          <a:p>
            <a:r>
              <a:rPr lang="zh-CN" altLang="en-US" dirty="0" smtClean="0">
                <a:solidFill>
                  <a:srgbClr val="7030A0"/>
                </a:solidFill>
              </a:rPr>
              <a:t>按压后，由于漫反射触摸处会反射更多的红外光</a:t>
            </a:r>
            <a:endParaRPr lang="zh-CN" altLang="en-US" dirty="0">
              <a:solidFill>
                <a:srgbClr val="7030A0"/>
              </a:solidFill>
            </a:endParaRPr>
          </a:p>
        </p:txBody>
      </p:sp>
      <p:cxnSp>
        <p:nvCxnSpPr>
          <p:cNvPr id="6" name="直接箭头连接符 5"/>
          <p:cNvCxnSpPr/>
          <p:nvPr/>
        </p:nvCxnSpPr>
        <p:spPr>
          <a:xfrm>
            <a:off x="3762801" y="4077072"/>
            <a:ext cx="521167" cy="300806"/>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38118" y="5912238"/>
            <a:ext cx="1893735" cy="646331"/>
          </a:xfrm>
          <a:prstGeom prst="rect">
            <a:avLst/>
          </a:prstGeom>
          <a:noFill/>
        </p:spPr>
        <p:txBody>
          <a:bodyPr wrap="square" rtlCol="0">
            <a:spAutoFit/>
          </a:bodyPr>
          <a:lstStyle/>
          <a:p>
            <a:r>
              <a:rPr lang="zh-CN" altLang="en-US" dirty="0" smtClean="0">
                <a:solidFill>
                  <a:srgbClr val="7030A0"/>
                </a:solidFill>
              </a:rPr>
              <a:t>摄像头通过捕获亮光点来定位</a:t>
            </a:r>
            <a:endParaRPr lang="zh-CN" altLang="en-US" dirty="0">
              <a:solidFill>
                <a:srgbClr val="7030A0"/>
              </a:solidFill>
            </a:endParaRPr>
          </a:p>
        </p:txBody>
      </p:sp>
      <p:cxnSp>
        <p:nvCxnSpPr>
          <p:cNvPr id="15" name="直接箭头连接符 14"/>
          <p:cNvCxnSpPr/>
          <p:nvPr/>
        </p:nvCxnSpPr>
        <p:spPr>
          <a:xfrm flipV="1">
            <a:off x="4014123" y="6021288"/>
            <a:ext cx="260584" cy="28803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696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触摸屏</a:t>
            </a:r>
            <a:endParaRPr lang="zh-CN" altLang="en-US" dirty="0"/>
          </a:p>
        </p:txBody>
      </p:sp>
      <p:sp>
        <p:nvSpPr>
          <p:cNvPr id="3" name="内容占位符 2"/>
          <p:cNvSpPr>
            <a:spLocks noGrp="1"/>
          </p:cNvSpPr>
          <p:nvPr>
            <p:ph idx="1"/>
          </p:nvPr>
        </p:nvSpPr>
        <p:spPr/>
        <p:txBody>
          <a:bodyPr/>
          <a:lstStyle/>
          <a:p>
            <a:r>
              <a:rPr lang="zh-CN" altLang="en-US" dirty="0" smtClean="0"/>
              <a:t>基于光学原理的触摸屏（多点触摸屏）</a:t>
            </a:r>
            <a:endParaRPr lang="en-US" altLang="zh-CN" dirty="0" smtClean="0"/>
          </a:p>
          <a:p>
            <a:pPr lvl="1"/>
            <a:r>
              <a:rPr lang="zh-CN" altLang="en-US" dirty="0" smtClean="0">
                <a:solidFill>
                  <a:srgbClr val="C00000"/>
                </a:solidFill>
              </a:rPr>
              <a:t>散射光照明多点触摸技术（</a:t>
            </a:r>
            <a:r>
              <a:rPr lang="en-US" altLang="zh-CN" dirty="0" smtClean="0">
                <a:solidFill>
                  <a:srgbClr val="C00000"/>
                </a:solidFill>
              </a:rPr>
              <a:t>DI</a:t>
            </a:r>
            <a:r>
              <a:rPr lang="zh-CN" altLang="en-US" dirty="0" smtClean="0">
                <a:solidFill>
                  <a:srgbClr val="C00000"/>
                </a:solidFill>
              </a:rPr>
              <a:t>）</a:t>
            </a:r>
            <a:endParaRPr lang="en-US" altLang="zh-CN" dirty="0" smtClean="0">
              <a:solidFill>
                <a:srgbClr val="C00000"/>
              </a:solidFill>
            </a:endParaRPr>
          </a:p>
          <a:p>
            <a:pPr lvl="2"/>
            <a:r>
              <a:rPr lang="zh-CN" altLang="en-US" dirty="0" smtClean="0"/>
              <a:t>比</a:t>
            </a:r>
            <a:r>
              <a:rPr lang="en-US" altLang="zh-CN" dirty="0" smtClean="0"/>
              <a:t>FTIR</a:t>
            </a:r>
            <a:r>
              <a:rPr lang="zh-CN" altLang="en-US" dirty="0" smtClean="0"/>
              <a:t>更适合多点触摸系统</a:t>
            </a:r>
            <a:endParaRPr lang="en-US" altLang="zh-CN" dirty="0" smtClean="0"/>
          </a:p>
          <a:p>
            <a:pPr lvl="2"/>
            <a:r>
              <a:rPr lang="zh-CN" altLang="en-US" dirty="0" smtClean="0">
                <a:solidFill>
                  <a:srgbClr val="7030A0"/>
                </a:solidFill>
              </a:rPr>
              <a:t>出错率较高、图像对比度偏低、光线不均匀</a:t>
            </a:r>
            <a:endParaRPr lang="en-US" altLang="zh-CN" dirty="0" smtClean="0">
              <a:solidFill>
                <a:srgbClr val="7030A0"/>
              </a:solidFill>
            </a:endParaRPr>
          </a:p>
          <a:p>
            <a:pPr lvl="2"/>
            <a:r>
              <a:rPr lang="zh-CN" altLang="en-US" dirty="0" smtClean="0"/>
              <a:t>微软公司的</a:t>
            </a:r>
            <a:r>
              <a:rPr lang="en-US" altLang="zh-CN" dirty="0" smtClean="0"/>
              <a:t>PixelSense</a:t>
            </a:r>
            <a:r>
              <a:rPr lang="zh-CN" altLang="en-US" dirty="0" smtClean="0"/>
              <a:t>（</a:t>
            </a:r>
            <a:r>
              <a:rPr lang="en-US" altLang="zh-CN" dirty="0" err="1" smtClean="0"/>
              <a:t>Sruface</a:t>
            </a:r>
            <a:r>
              <a:rPr lang="zh-CN" altLang="en-US" dirty="0" smtClean="0"/>
              <a:t>）</a:t>
            </a:r>
            <a:endParaRPr lang="en-US" altLang="zh-CN" dirty="0" smtClean="0"/>
          </a:p>
        </p:txBody>
      </p:sp>
      <p:pic>
        <p:nvPicPr>
          <p:cNvPr id="9" name="Picture 3" descr="C:\Documents and Settings\WangLu\桌面\microsoft-surface-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7" y="4365104"/>
            <a:ext cx="2682266"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365104"/>
            <a:ext cx="27813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72192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490" y="3068960"/>
            <a:ext cx="7024744" cy="1143000"/>
          </a:xfrm>
        </p:spPr>
        <p:txBody>
          <a:bodyPr anchor="ctr" anchorCtr="0">
            <a:normAutofit/>
          </a:bodyPr>
          <a:lstStyle/>
          <a:p>
            <a:pPr algn="ctr"/>
            <a:r>
              <a:rPr lang="zh-CN" altLang="en-US" sz="4800" dirty="0" smtClean="0"/>
              <a:t>输出设备</a:t>
            </a:r>
            <a:endParaRPr lang="zh-CN" altLang="en-US" sz="4800" dirty="0"/>
          </a:p>
        </p:txBody>
      </p:sp>
      <p:pic>
        <p:nvPicPr>
          <p:cNvPr id="3" name="Picture 9" descr="C:\Documents and Settings\WangLu\桌面\0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8144" y="620688"/>
            <a:ext cx="2611438"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C:\Documents and Settings\WangLu\桌面\7760D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9552" y="3754438"/>
            <a:ext cx="2786062"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1631" y="5201090"/>
            <a:ext cx="3055748" cy="129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8" name="Picture 2" descr="https://timgsa.baidu.com/timg?image&amp;quality=80&amp;size=b9999_10000&amp;sec=1586974633200&amp;di=986d23d04fe72ce0e51b4e0fb4978399&amp;imgtype=0&amp;src=http%3A%2F%2Fimg004.hc360.cn%2Fm7%2FM0B%2F3B%2F77%2FwKhQpFVRmmyEE1wUAAAAAFKogcs150.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38996" y="260648"/>
            <a:ext cx="2360779" cy="177058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timgsa.baidu.com/timg?image&amp;quality=80&amp;size=b9999_10000&amp;sec=1586974704798&amp;di=713b9f1e19e5c81364581124cb0c116c&amp;imgtype=0&amp;src=http%3A%2F%2Fimg4.99114.com%2Fgroup1%2FM00%2FC8%2F5E%2FwKgGTFne2SCAVmv-AAGAcRrpqzg78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50062" y="4077072"/>
            <a:ext cx="2384052" cy="238405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s://timgsa.baidu.com/timg?image&amp;quality=80&amp;size=b9999_10000&amp;sec=1586974784708&amp;di=6a14f69cfc9eee864bf6859e8ffb6686&amp;imgtype=0&amp;src=http%3A%2F%2Fimg1.99114.com%2Fgroup10%2FM00%2FC8%2F94%2FrBADslonRYiAHB2pAAEvCM1dbAs362.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6169" y="445580"/>
            <a:ext cx="2412827" cy="2412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149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输出设备</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光栅显示器</a:t>
            </a:r>
            <a:r>
              <a:rPr lang="zh-CN" altLang="en-US" dirty="0" smtClean="0"/>
              <a:t>：接收主机发出的信息，经过一系列的变换，最后以点阵的形式将文字和图形显示出来</a:t>
            </a:r>
            <a:endParaRPr lang="zh-CN" altLang="en-US" dirty="0"/>
          </a:p>
        </p:txBody>
      </p:sp>
      <p:pic>
        <p:nvPicPr>
          <p:cNvPr id="4" name="Picture 9" descr="C:\Documents and Settings\WangLu\桌面\0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487864" y="3717032"/>
            <a:ext cx="2158214" cy="220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C:\Documents and Settings\WangLu\桌面\3vmu0b481k0y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3881195"/>
            <a:ext cx="2786653" cy="188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C:\Documents and Settings\WangLu\桌面\U2419P2DT2008010715522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263" y="3910715"/>
            <a:ext cx="2446849" cy="183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39552" y="5918540"/>
            <a:ext cx="2456122" cy="369332"/>
          </a:xfrm>
          <a:prstGeom prst="rect">
            <a:avLst/>
          </a:prstGeom>
          <a:noFill/>
        </p:spPr>
        <p:txBody>
          <a:bodyPr wrap="none" rtlCol="0">
            <a:spAutoFit/>
          </a:bodyPr>
          <a:lstStyle/>
          <a:p>
            <a:r>
              <a:rPr lang="zh-CN" altLang="en-US" dirty="0" smtClean="0"/>
              <a:t>阴极射线管显示器</a:t>
            </a:r>
            <a:r>
              <a:rPr lang="en-US" altLang="zh-CN" dirty="0"/>
              <a:t>CRT</a:t>
            </a:r>
            <a:endParaRPr lang="zh-CN" altLang="en-US" dirty="0"/>
          </a:p>
        </p:txBody>
      </p:sp>
      <p:sp>
        <p:nvSpPr>
          <p:cNvPr id="8" name="TextBox 7"/>
          <p:cNvSpPr txBox="1"/>
          <p:nvPr/>
        </p:nvSpPr>
        <p:spPr>
          <a:xfrm>
            <a:off x="3571857" y="5918540"/>
            <a:ext cx="1569660" cy="369332"/>
          </a:xfrm>
          <a:prstGeom prst="rect">
            <a:avLst/>
          </a:prstGeom>
          <a:noFill/>
        </p:spPr>
        <p:txBody>
          <a:bodyPr wrap="none" rtlCol="0">
            <a:spAutoFit/>
          </a:bodyPr>
          <a:lstStyle/>
          <a:p>
            <a:r>
              <a:rPr lang="zh-CN" altLang="en-US" dirty="0" smtClean="0"/>
              <a:t>等离子显示器</a:t>
            </a:r>
            <a:endParaRPr lang="zh-CN" altLang="en-US" dirty="0"/>
          </a:p>
        </p:txBody>
      </p:sp>
      <p:sp>
        <p:nvSpPr>
          <p:cNvPr id="9" name="TextBox 8"/>
          <p:cNvSpPr txBox="1"/>
          <p:nvPr/>
        </p:nvSpPr>
        <p:spPr>
          <a:xfrm>
            <a:off x="6372200" y="5918540"/>
            <a:ext cx="1805302" cy="369332"/>
          </a:xfrm>
          <a:prstGeom prst="rect">
            <a:avLst/>
          </a:prstGeom>
          <a:noFill/>
        </p:spPr>
        <p:txBody>
          <a:bodyPr wrap="none" rtlCol="0">
            <a:spAutoFit/>
          </a:bodyPr>
          <a:lstStyle/>
          <a:p>
            <a:r>
              <a:rPr lang="zh-CN" altLang="en-US" dirty="0" smtClean="0"/>
              <a:t>液晶显示器</a:t>
            </a:r>
            <a:r>
              <a:rPr lang="en-US" altLang="zh-CN" dirty="0" smtClean="0"/>
              <a:t>LCD</a:t>
            </a:r>
            <a:endParaRPr lang="zh-CN" altLang="en-US" dirty="0"/>
          </a:p>
        </p:txBody>
      </p:sp>
    </p:spTree>
    <p:extLst>
      <p:ext uri="{BB962C8B-B14F-4D97-AF65-F5344CB8AC3E}">
        <p14:creationId xmlns:p14="http://schemas.microsoft.com/office/powerpoint/2010/main" val="35083358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光栅显示器</a:t>
            </a:r>
            <a:endParaRPr lang="zh-CN" altLang="en-US" dirty="0"/>
          </a:p>
        </p:txBody>
      </p:sp>
      <p:sp>
        <p:nvSpPr>
          <p:cNvPr id="3" name="内容占位符 2"/>
          <p:cNvSpPr>
            <a:spLocks noGrp="1"/>
          </p:cNvSpPr>
          <p:nvPr>
            <p:ph idx="1"/>
          </p:nvPr>
        </p:nvSpPr>
        <p:spPr/>
        <p:txBody>
          <a:bodyPr/>
          <a:lstStyle/>
          <a:p>
            <a:r>
              <a:rPr lang="en-US" altLang="zh-CN" dirty="0" smtClean="0"/>
              <a:t>CRT</a:t>
            </a:r>
            <a:r>
              <a:rPr lang="zh-CN" altLang="en-US" dirty="0" smtClean="0"/>
              <a:t>的工作原理</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3071813"/>
            <a:ext cx="7429500"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55576" y="4437112"/>
            <a:ext cx="1008112" cy="646331"/>
          </a:xfrm>
          <a:prstGeom prst="rect">
            <a:avLst/>
          </a:prstGeom>
          <a:noFill/>
        </p:spPr>
        <p:txBody>
          <a:bodyPr wrap="square" rtlCol="0">
            <a:spAutoFit/>
          </a:bodyPr>
          <a:lstStyle/>
          <a:p>
            <a:r>
              <a:rPr lang="zh-CN" altLang="en-US" dirty="0" smtClean="0">
                <a:solidFill>
                  <a:srgbClr val="C00000"/>
                </a:solidFill>
              </a:rPr>
              <a:t>产生电子束</a:t>
            </a:r>
            <a:endParaRPr lang="zh-CN" altLang="en-US" dirty="0">
              <a:solidFill>
                <a:srgbClr val="C00000"/>
              </a:solidFill>
            </a:endParaRPr>
          </a:p>
        </p:txBody>
      </p:sp>
      <p:sp>
        <p:nvSpPr>
          <p:cNvPr id="6" name="TextBox 5"/>
          <p:cNvSpPr txBox="1"/>
          <p:nvPr/>
        </p:nvSpPr>
        <p:spPr>
          <a:xfrm>
            <a:off x="2696608" y="5291916"/>
            <a:ext cx="1368152" cy="369332"/>
          </a:xfrm>
          <a:prstGeom prst="rect">
            <a:avLst/>
          </a:prstGeom>
          <a:noFill/>
        </p:spPr>
        <p:txBody>
          <a:bodyPr wrap="square" rtlCol="0">
            <a:spAutoFit/>
          </a:bodyPr>
          <a:lstStyle/>
          <a:p>
            <a:r>
              <a:rPr lang="zh-CN" altLang="en-US" dirty="0" smtClean="0">
                <a:solidFill>
                  <a:srgbClr val="C00000"/>
                </a:solidFill>
              </a:rPr>
              <a:t>形成电子流</a:t>
            </a:r>
            <a:endParaRPr lang="zh-CN" altLang="en-US" dirty="0">
              <a:solidFill>
                <a:srgbClr val="C00000"/>
              </a:solidFill>
            </a:endParaRPr>
          </a:p>
        </p:txBody>
      </p:sp>
      <p:sp>
        <p:nvSpPr>
          <p:cNvPr id="7" name="TextBox 6"/>
          <p:cNvSpPr txBox="1"/>
          <p:nvPr/>
        </p:nvSpPr>
        <p:spPr>
          <a:xfrm>
            <a:off x="4336312" y="4067780"/>
            <a:ext cx="1368152" cy="369332"/>
          </a:xfrm>
          <a:prstGeom prst="rect">
            <a:avLst/>
          </a:prstGeom>
          <a:noFill/>
        </p:spPr>
        <p:txBody>
          <a:bodyPr wrap="square" rtlCol="0">
            <a:spAutoFit/>
          </a:bodyPr>
          <a:lstStyle/>
          <a:p>
            <a:r>
              <a:rPr lang="zh-CN" altLang="en-US" dirty="0" smtClean="0">
                <a:solidFill>
                  <a:srgbClr val="C00000"/>
                </a:solidFill>
              </a:rPr>
              <a:t>调整方向</a:t>
            </a:r>
            <a:endParaRPr lang="zh-CN" altLang="en-US" dirty="0">
              <a:solidFill>
                <a:srgbClr val="C00000"/>
              </a:solidFill>
            </a:endParaRPr>
          </a:p>
        </p:txBody>
      </p:sp>
      <p:sp>
        <p:nvSpPr>
          <p:cNvPr id="8" name="TextBox 7"/>
          <p:cNvSpPr txBox="1"/>
          <p:nvPr/>
        </p:nvSpPr>
        <p:spPr>
          <a:xfrm>
            <a:off x="6300192" y="2494637"/>
            <a:ext cx="2129433" cy="646331"/>
          </a:xfrm>
          <a:prstGeom prst="rect">
            <a:avLst/>
          </a:prstGeom>
          <a:noFill/>
        </p:spPr>
        <p:txBody>
          <a:bodyPr wrap="square" rtlCol="0">
            <a:spAutoFit/>
          </a:bodyPr>
          <a:lstStyle/>
          <a:p>
            <a:r>
              <a:rPr lang="zh-CN" altLang="en-US" dirty="0">
                <a:solidFill>
                  <a:srgbClr val="C00000"/>
                </a:solidFill>
              </a:rPr>
              <a:t>轰击到荧光屏上的荧光粉发出光线</a:t>
            </a:r>
          </a:p>
        </p:txBody>
      </p:sp>
      <p:sp>
        <p:nvSpPr>
          <p:cNvPr id="9" name="AutoShape 2" descr="http://img3.imgtn.bdimg.com/it/u=2428106023,1813419656&amp;fm=214&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img3.imgtn.bdimg.com/it/u=2428106023,1813419656&amp;fm=214&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7" descr="http://img3.imgtn.bdimg.com/it/u=2428106023,1813419656&amp;fm=214&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39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836712"/>
            <a:ext cx="2666256" cy="1544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693169" y="908720"/>
            <a:ext cx="1343477" cy="923330"/>
          </a:xfrm>
          <a:prstGeom prst="rect">
            <a:avLst/>
          </a:prstGeom>
          <a:noFill/>
        </p:spPr>
        <p:txBody>
          <a:bodyPr wrap="square" rtlCol="0">
            <a:spAutoFit/>
          </a:bodyPr>
          <a:lstStyle/>
          <a:p>
            <a:r>
              <a:rPr lang="zh-CN" altLang="en-US" dirty="0" smtClean="0">
                <a:solidFill>
                  <a:srgbClr val="C00000"/>
                </a:solidFill>
              </a:rPr>
              <a:t>彩色</a:t>
            </a:r>
            <a:r>
              <a:rPr lang="en-US" altLang="zh-CN" dirty="0" smtClean="0">
                <a:solidFill>
                  <a:srgbClr val="C00000"/>
                </a:solidFill>
              </a:rPr>
              <a:t>CRT</a:t>
            </a:r>
            <a:r>
              <a:rPr lang="zh-CN" altLang="en-US" dirty="0" smtClean="0">
                <a:solidFill>
                  <a:srgbClr val="C00000"/>
                </a:solidFill>
              </a:rPr>
              <a:t>发射三条电子流</a:t>
            </a:r>
            <a:endParaRPr lang="zh-CN" altLang="en-US" dirty="0">
              <a:solidFill>
                <a:srgbClr val="C00000"/>
              </a:solidFill>
            </a:endParaRPr>
          </a:p>
        </p:txBody>
      </p:sp>
      <p:sp>
        <p:nvSpPr>
          <p:cNvPr id="13" name="椭圆 12"/>
          <p:cNvSpPr/>
          <p:nvPr/>
        </p:nvSpPr>
        <p:spPr>
          <a:xfrm>
            <a:off x="2322384" y="4631818"/>
            <a:ext cx="144016" cy="14401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771800" y="4615466"/>
            <a:ext cx="1292960" cy="16036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5791200" y="3606800"/>
            <a:ext cx="2133600" cy="1066800"/>
          </a:xfrm>
          <a:custGeom>
            <a:avLst/>
            <a:gdLst>
              <a:gd name="connsiteX0" fmla="*/ 0 w 2133600"/>
              <a:gd name="connsiteY0" fmla="*/ 1066800 h 1066800"/>
              <a:gd name="connsiteX1" fmla="*/ 1239520 w 2133600"/>
              <a:gd name="connsiteY1" fmla="*/ 670560 h 1066800"/>
              <a:gd name="connsiteX2" fmla="*/ 2133600 w 2133600"/>
              <a:gd name="connsiteY2" fmla="*/ 0 h 1066800"/>
            </a:gdLst>
            <a:ahLst/>
            <a:cxnLst>
              <a:cxn ang="0">
                <a:pos x="connsiteX0" y="connsiteY0"/>
              </a:cxn>
              <a:cxn ang="0">
                <a:pos x="connsiteX1" y="connsiteY1"/>
              </a:cxn>
              <a:cxn ang="0">
                <a:pos x="connsiteX2" y="connsiteY2"/>
              </a:cxn>
            </a:cxnLst>
            <a:rect l="l" t="t" r="r" b="b"/>
            <a:pathLst>
              <a:path w="2133600" h="1066800">
                <a:moveTo>
                  <a:pt x="0" y="1066800"/>
                </a:moveTo>
                <a:cubicBezTo>
                  <a:pt x="441960" y="957580"/>
                  <a:pt x="883920" y="848360"/>
                  <a:pt x="1239520" y="670560"/>
                </a:cubicBezTo>
                <a:cubicBezTo>
                  <a:pt x="1595120" y="492760"/>
                  <a:pt x="1864360" y="246380"/>
                  <a:pt x="2133600"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051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grpId="1"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xit" presetSubtype="0" fill="hold" grpId="1"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6392"/>
                                        </p:tgtEl>
                                        <p:attrNameLst>
                                          <p:attrName>style.visibility</p:attrName>
                                        </p:attrNameLst>
                                      </p:cBhvr>
                                      <p:to>
                                        <p:strVal val="visible"/>
                                      </p:to>
                                    </p:set>
                                    <p:animEffect transition="in" filter="fade">
                                      <p:cBhvr>
                                        <p:cTn id="45" dur="5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3" grpId="0" animBg="1"/>
      <p:bldP spid="13" grpId="1" animBg="1"/>
      <p:bldP spid="16" grpId="0" animBg="1"/>
      <p:bldP spid="16" grpId="1"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光栅显示器</a:t>
            </a:r>
          </a:p>
        </p:txBody>
      </p:sp>
      <p:sp>
        <p:nvSpPr>
          <p:cNvPr id="3" name="内容占位符 2"/>
          <p:cNvSpPr>
            <a:spLocks noGrp="1"/>
          </p:cNvSpPr>
          <p:nvPr>
            <p:ph idx="1"/>
          </p:nvPr>
        </p:nvSpPr>
        <p:spPr/>
        <p:txBody>
          <a:bodyPr/>
          <a:lstStyle/>
          <a:p>
            <a:r>
              <a:rPr lang="zh-CN" altLang="en-US" dirty="0" smtClean="0"/>
              <a:t>等离子显示器的工作原理</a:t>
            </a:r>
            <a:endParaRPr lang="zh-CN" altLang="en-US" dirty="0"/>
          </a:p>
        </p:txBody>
      </p:sp>
      <p:pic>
        <p:nvPicPr>
          <p:cNvPr id="18434" name="Picture 2" descr="https://timgsa.baidu.com/timg?image&amp;quality=80&amp;size=b9999_10000&amp;sec=1586976128260&amp;di=57ca2e65119bffe93e9712fefd09c262&amp;imgtype=0&amp;src=http%3A%2F%2Fwww.jdzj.com%2Fdiangong%2Fdiangongedit%2FUploadFile%2F201221010470432.jpg"/>
          <p:cNvPicPr>
            <a:picLocks noChangeAspect="1" noChangeArrowheads="1"/>
          </p:cNvPicPr>
          <p:nvPr/>
        </p:nvPicPr>
        <p:blipFill rotWithShape="1">
          <a:blip r:embed="rId2">
            <a:extLst>
              <a:ext uri="{28A0092B-C50C-407E-A947-70E740481C1C}">
                <a14:useLocalDpi xmlns:a14="http://schemas.microsoft.com/office/drawing/2010/main" val="0"/>
              </a:ext>
            </a:extLst>
          </a:blip>
          <a:srcRect l="2891" t="16225" r="1934"/>
          <a:stretch/>
        </p:blipFill>
        <p:spPr bwMode="auto">
          <a:xfrm>
            <a:off x="1979712" y="2924944"/>
            <a:ext cx="5040560" cy="3185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915816" y="4813613"/>
            <a:ext cx="902811" cy="307777"/>
          </a:xfrm>
          <a:prstGeom prst="rect">
            <a:avLst/>
          </a:prstGeom>
          <a:noFill/>
        </p:spPr>
        <p:txBody>
          <a:bodyPr wrap="none" rtlCol="0">
            <a:spAutoFit/>
          </a:bodyPr>
          <a:lstStyle/>
          <a:p>
            <a:r>
              <a:rPr lang="zh-CN" altLang="en-US" sz="1400" dirty="0" smtClean="0"/>
              <a:t>惰性气体</a:t>
            </a:r>
            <a:endParaRPr lang="zh-CN" altLang="en-US" sz="1400" dirty="0"/>
          </a:p>
        </p:txBody>
      </p:sp>
      <p:sp>
        <p:nvSpPr>
          <p:cNvPr id="6" name="矩形 5"/>
          <p:cNvSpPr/>
          <p:nvPr/>
        </p:nvSpPr>
        <p:spPr>
          <a:xfrm>
            <a:off x="3873910" y="4041068"/>
            <a:ext cx="410058" cy="2064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457480" y="5363384"/>
            <a:ext cx="410058" cy="2064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394698" y="2649928"/>
            <a:ext cx="1512168" cy="923330"/>
          </a:xfrm>
          <a:prstGeom prst="rect">
            <a:avLst/>
          </a:prstGeom>
          <a:noFill/>
        </p:spPr>
        <p:txBody>
          <a:bodyPr wrap="square" rtlCol="0">
            <a:spAutoFit/>
          </a:bodyPr>
          <a:lstStyle/>
          <a:p>
            <a:r>
              <a:rPr lang="zh-CN" altLang="en-US" dirty="0" smtClean="0">
                <a:solidFill>
                  <a:srgbClr val="C00000"/>
                </a:solidFill>
              </a:rPr>
              <a:t>两电极通电，使腔内惰性气体电离</a:t>
            </a:r>
            <a:endParaRPr lang="zh-CN" altLang="en-US" dirty="0">
              <a:solidFill>
                <a:srgbClr val="C00000"/>
              </a:solidFill>
            </a:endParaRPr>
          </a:p>
        </p:txBody>
      </p:sp>
    </p:spTree>
    <p:extLst>
      <p:ext uri="{BB962C8B-B14F-4D97-AF65-F5344CB8AC3E}">
        <p14:creationId xmlns:p14="http://schemas.microsoft.com/office/powerpoint/2010/main" val="3962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光栅显示器</a:t>
            </a:r>
          </a:p>
        </p:txBody>
      </p:sp>
      <p:sp>
        <p:nvSpPr>
          <p:cNvPr id="3" name="内容占位符 2"/>
          <p:cNvSpPr>
            <a:spLocks noGrp="1"/>
          </p:cNvSpPr>
          <p:nvPr>
            <p:ph idx="1"/>
          </p:nvPr>
        </p:nvSpPr>
        <p:spPr/>
        <p:txBody>
          <a:bodyPr/>
          <a:lstStyle/>
          <a:p>
            <a:r>
              <a:rPr lang="zh-CN" altLang="en-US" dirty="0" smtClean="0"/>
              <a:t>等离子显示器</a:t>
            </a:r>
            <a:endParaRPr lang="zh-CN" altLang="en-US" dirty="0"/>
          </a:p>
        </p:txBody>
      </p:sp>
      <p:pic>
        <p:nvPicPr>
          <p:cNvPr id="18434" name="Picture 2" descr="https://timgsa.baidu.com/timg?image&amp;quality=80&amp;size=b9999_10000&amp;sec=1586976128260&amp;di=57ca2e65119bffe93e9712fefd09c262&amp;imgtype=0&amp;src=http%3A%2F%2Fwww.jdzj.com%2Fdiangong%2Fdiangongedit%2FUploadFile%2F201221010470432.jpg"/>
          <p:cNvPicPr>
            <a:picLocks noChangeAspect="1" noChangeArrowheads="1"/>
          </p:cNvPicPr>
          <p:nvPr/>
        </p:nvPicPr>
        <p:blipFill rotWithShape="1">
          <a:blip r:embed="rId2">
            <a:extLst>
              <a:ext uri="{28A0092B-C50C-407E-A947-70E740481C1C}">
                <a14:useLocalDpi xmlns:a14="http://schemas.microsoft.com/office/drawing/2010/main" val="0"/>
              </a:ext>
            </a:extLst>
          </a:blip>
          <a:srcRect l="2891" t="16225" r="1934"/>
          <a:stretch/>
        </p:blipFill>
        <p:spPr bwMode="auto">
          <a:xfrm>
            <a:off x="1979712" y="2924944"/>
            <a:ext cx="5040560" cy="3185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915816" y="4813613"/>
            <a:ext cx="902811" cy="307777"/>
          </a:xfrm>
          <a:prstGeom prst="rect">
            <a:avLst/>
          </a:prstGeom>
          <a:noFill/>
        </p:spPr>
        <p:txBody>
          <a:bodyPr wrap="none" rtlCol="0">
            <a:spAutoFit/>
          </a:bodyPr>
          <a:lstStyle/>
          <a:p>
            <a:r>
              <a:rPr lang="zh-CN" altLang="en-US" sz="1400" dirty="0" smtClean="0"/>
              <a:t>惰性气体</a:t>
            </a:r>
            <a:endParaRPr lang="zh-CN" altLang="en-US" sz="1400" dirty="0"/>
          </a:p>
        </p:txBody>
      </p:sp>
      <p:sp>
        <p:nvSpPr>
          <p:cNvPr id="6" name="矩形 5"/>
          <p:cNvSpPr/>
          <p:nvPr/>
        </p:nvSpPr>
        <p:spPr>
          <a:xfrm>
            <a:off x="4070555" y="4607156"/>
            <a:ext cx="450671" cy="514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347864" y="2636912"/>
            <a:ext cx="1512168" cy="646331"/>
          </a:xfrm>
          <a:prstGeom prst="rect">
            <a:avLst/>
          </a:prstGeom>
          <a:noFill/>
        </p:spPr>
        <p:txBody>
          <a:bodyPr wrap="square" rtlCol="0">
            <a:spAutoFit/>
          </a:bodyPr>
          <a:lstStyle/>
          <a:p>
            <a:r>
              <a:rPr lang="zh-CN" altLang="en-US" dirty="0" smtClean="0">
                <a:solidFill>
                  <a:srgbClr val="C00000"/>
                </a:solidFill>
              </a:rPr>
              <a:t>放电产生大量的紫外线</a:t>
            </a:r>
            <a:endParaRPr lang="zh-CN" altLang="en-US" dirty="0">
              <a:solidFill>
                <a:srgbClr val="C00000"/>
              </a:solidFill>
            </a:endParaRPr>
          </a:p>
        </p:txBody>
      </p:sp>
    </p:spTree>
    <p:extLst>
      <p:ext uri="{BB962C8B-B14F-4D97-AF65-F5344CB8AC3E}">
        <p14:creationId xmlns:p14="http://schemas.microsoft.com/office/powerpoint/2010/main" val="406036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光栅显示器</a:t>
            </a:r>
          </a:p>
        </p:txBody>
      </p:sp>
      <p:sp>
        <p:nvSpPr>
          <p:cNvPr id="3" name="内容占位符 2"/>
          <p:cNvSpPr>
            <a:spLocks noGrp="1"/>
          </p:cNvSpPr>
          <p:nvPr>
            <p:ph idx="1"/>
          </p:nvPr>
        </p:nvSpPr>
        <p:spPr/>
        <p:txBody>
          <a:bodyPr/>
          <a:lstStyle/>
          <a:p>
            <a:r>
              <a:rPr lang="zh-CN" altLang="en-US" dirty="0" smtClean="0"/>
              <a:t>等离子显示器</a:t>
            </a:r>
            <a:endParaRPr lang="zh-CN" altLang="en-US" dirty="0"/>
          </a:p>
        </p:txBody>
      </p:sp>
      <p:pic>
        <p:nvPicPr>
          <p:cNvPr id="18434" name="Picture 2" descr="https://timgsa.baidu.com/timg?image&amp;quality=80&amp;size=b9999_10000&amp;sec=1586976128260&amp;di=57ca2e65119bffe93e9712fefd09c262&amp;imgtype=0&amp;src=http%3A%2F%2Fwww.jdzj.com%2Fdiangong%2Fdiangongedit%2FUploadFile%2F201221010470432.jpg"/>
          <p:cNvPicPr>
            <a:picLocks noChangeAspect="1" noChangeArrowheads="1"/>
          </p:cNvPicPr>
          <p:nvPr/>
        </p:nvPicPr>
        <p:blipFill rotWithShape="1">
          <a:blip r:embed="rId2">
            <a:extLst>
              <a:ext uri="{28A0092B-C50C-407E-A947-70E740481C1C}">
                <a14:useLocalDpi xmlns:a14="http://schemas.microsoft.com/office/drawing/2010/main" val="0"/>
              </a:ext>
            </a:extLst>
          </a:blip>
          <a:srcRect l="2891" t="16225" r="1934"/>
          <a:stretch/>
        </p:blipFill>
        <p:spPr bwMode="auto">
          <a:xfrm>
            <a:off x="1979712" y="2924944"/>
            <a:ext cx="5040560" cy="3185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915816" y="4813613"/>
            <a:ext cx="902811" cy="307777"/>
          </a:xfrm>
          <a:prstGeom prst="rect">
            <a:avLst/>
          </a:prstGeom>
          <a:noFill/>
        </p:spPr>
        <p:txBody>
          <a:bodyPr wrap="none" rtlCol="0">
            <a:spAutoFit/>
          </a:bodyPr>
          <a:lstStyle/>
          <a:p>
            <a:r>
              <a:rPr lang="zh-CN" altLang="en-US" sz="1400" dirty="0" smtClean="0"/>
              <a:t>惰性气体</a:t>
            </a:r>
            <a:endParaRPr lang="zh-CN" altLang="en-US" sz="1400" dirty="0"/>
          </a:p>
        </p:txBody>
      </p:sp>
      <p:sp>
        <p:nvSpPr>
          <p:cNvPr id="6" name="矩形 5"/>
          <p:cNvSpPr/>
          <p:nvPr/>
        </p:nvSpPr>
        <p:spPr>
          <a:xfrm>
            <a:off x="4020110" y="5121389"/>
            <a:ext cx="1343978" cy="206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491880" y="2636912"/>
            <a:ext cx="1512168" cy="923330"/>
          </a:xfrm>
          <a:prstGeom prst="rect">
            <a:avLst/>
          </a:prstGeom>
          <a:noFill/>
        </p:spPr>
        <p:txBody>
          <a:bodyPr wrap="square" rtlCol="0">
            <a:spAutoFit/>
          </a:bodyPr>
          <a:lstStyle/>
          <a:p>
            <a:r>
              <a:rPr lang="zh-CN" altLang="en-US" dirty="0" smtClean="0">
                <a:solidFill>
                  <a:srgbClr val="C00000"/>
                </a:solidFill>
              </a:rPr>
              <a:t>紫外线打在荧光粉使其发光</a:t>
            </a:r>
            <a:endParaRPr lang="zh-CN" altLang="en-US" dirty="0">
              <a:solidFill>
                <a:srgbClr val="C00000"/>
              </a:solidFill>
            </a:endParaRPr>
          </a:p>
        </p:txBody>
      </p:sp>
      <p:sp>
        <p:nvSpPr>
          <p:cNvPr id="4" name="TextBox 3"/>
          <p:cNvSpPr txBox="1"/>
          <p:nvPr/>
        </p:nvSpPr>
        <p:spPr>
          <a:xfrm>
            <a:off x="3898263" y="908720"/>
            <a:ext cx="4634177" cy="1477328"/>
          </a:xfrm>
          <a:prstGeom prst="rect">
            <a:avLst/>
          </a:prstGeom>
          <a:noFill/>
          <a:ln>
            <a:solidFill>
              <a:schemeClr val="tx2"/>
            </a:solidFill>
          </a:ln>
        </p:spPr>
        <p:txBody>
          <a:bodyPr wrap="square" rtlCol="0">
            <a:spAutoFit/>
          </a:bodyPr>
          <a:lstStyle/>
          <a:p>
            <a:r>
              <a:rPr lang="zh-CN" altLang="en-US" dirty="0" smtClean="0"/>
              <a:t>优点：</a:t>
            </a:r>
            <a:endParaRPr lang="en-US" altLang="zh-CN" dirty="0" smtClean="0"/>
          </a:p>
          <a:p>
            <a:pPr marL="285750" indent="-285750">
              <a:buFont typeface="Arial" panose="020B0604020202020204" pitchFamily="34" charset="0"/>
              <a:buChar char="•"/>
            </a:pPr>
            <a:r>
              <a:rPr lang="zh-CN" altLang="en-US" dirty="0" smtClean="0"/>
              <a:t>图像清晰逼真，强光下可视，图像不会扭曲，显示面积大</a:t>
            </a:r>
            <a:endParaRPr lang="en-US" altLang="zh-CN" dirty="0" smtClean="0"/>
          </a:p>
          <a:p>
            <a:r>
              <a:rPr lang="zh-CN" altLang="en-US" dirty="0" smtClean="0"/>
              <a:t>缺点：</a:t>
            </a:r>
            <a:endParaRPr lang="en-US" altLang="zh-CN" dirty="0" smtClean="0"/>
          </a:p>
          <a:p>
            <a:pPr marL="285750" indent="-285750">
              <a:buFont typeface="Arial" panose="020B0604020202020204" pitchFamily="34" charset="0"/>
              <a:buChar char="•"/>
            </a:pPr>
            <a:r>
              <a:rPr lang="zh-CN" altLang="en-US" dirty="0" smtClean="0"/>
              <a:t>工艺复杂，造价昂贵</a:t>
            </a:r>
            <a:endParaRPr lang="zh-CN" altLang="en-US" dirty="0"/>
          </a:p>
        </p:txBody>
      </p:sp>
    </p:spTree>
    <p:extLst>
      <p:ext uri="{BB962C8B-B14F-4D97-AF65-F5344CB8AC3E}">
        <p14:creationId xmlns:p14="http://schemas.microsoft.com/office/powerpoint/2010/main" val="316973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光栅显示器</a:t>
            </a:r>
            <a:endParaRPr lang="zh-CN" altLang="en-US" dirty="0"/>
          </a:p>
        </p:txBody>
      </p:sp>
      <p:sp>
        <p:nvSpPr>
          <p:cNvPr id="3" name="内容占位符 2"/>
          <p:cNvSpPr>
            <a:spLocks noGrp="1"/>
          </p:cNvSpPr>
          <p:nvPr>
            <p:ph idx="1"/>
          </p:nvPr>
        </p:nvSpPr>
        <p:spPr/>
        <p:txBody>
          <a:bodyPr/>
          <a:lstStyle/>
          <a:p>
            <a:r>
              <a:rPr lang="zh-CN" altLang="en-US" dirty="0" smtClean="0"/>
              <a:t>液晶显示器的工作原理</a:t>
            </a:r>
            <a:endParaRPr lang="zh-CN" altLang="en-US" dirty="0"/>
          </a:p>
        </p:txBody>
      </p:sp>
      <p:pic>
        <p:nvPicPr>
          <p:cNvPr id="19458" name="Picture 2" descr="https://timgsa.baidu.com/timg?image&amp;quality=80&amp;size=b9999_10000&amp;sec=1586978203016&amp;di=bcc0fa54c6278a733cc3af0816b5d80d&amp;imgtype=0&amp;src=http%3A%2F%2Fi0.sinaimg.cn%2FIT%2Fcr%2F2008%2F0204%2F3779646356.jpg"/>
          <p:cNvPicPr>
            <a:picLocks noChangeAspect="1" noChangeArrowheads="1"/>
          </p:cNvPicPr>
          <p:nvPr/>
        </p:nvPicPr>
        <p:blipFill rotWithShape="1">
          <a:blip r:embed="rId2">
            <a:extLst>
              <a:ext uri="{28A0092B-C50C-407E-A947-70E740481C1C}">
                <a14:useLocalDpi xmlns:a14="http://schemas.microsoft.com/office/drawing/2010/main" val="0"/>
              </a:ext>
            </a:extLst>
          </a:blip>
          <a:srcRect b="8930"/>
          <a:stretch/>
        </p:blipFill>
        <p:spPr bwMode="auto">
          <a:xfrm>
            <a:off x="1979712" y="2996952"/>
            <a:ext cx="4762500" cy="3252896"/>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s://pics4.baidu.com/feed/a686c9177f3e6709c73c68b13ee70d38f8dc5560.jpeg?token=489432767ff887ec76f9d5feb74764fd&amp;s=7A9D66862EA589660AF36FAC0300A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692696"/>
            <a:ext cx="3351822" cy="19918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34100" y="3140968"/>
            <a:ext cx="2016224" cy="646331"/>
          </a:xfrm>
          <a:prstGeom prst="rect">
            <a:avLst/>
          </a:prstGeom>
          <a:noFill/>
        </p:spPr>
        <p:txBody>
          <a:bodyPr wrap="square" rtlCol="0">
            <a:spAutoFit/>
          </a:bodyPr>
          <a:lstStyle/>
          <a:p>
            <a:r>
              <a:rPr lang="zh-CN" altLang="en-US" dirty="0" smtClean="0"/>
              <a:t>偏光板用来限制某方向的光线通过</a:t>
            </a:r>
            <a:endParaRPr lang="zh-CN" altLang="en-US" dirty="0"/>
          </a:p>
        </p:txBody>
      </p:sp>
      <p:sp>
        <p:nvSpPr>
          <p:cNvPr id="7" name="TextBox 6"/>
          <p:cNvSpPr txBox="1"/>
          <p:nvPr/>
        </p:nvSpPr>
        <p:spPr>
          <a:xfrm>
            <a:off x="6588224" y="4509120"/>
            <a:ext cx="2016224" cy="1200329"/>
          </a:xfrm>
          <a:prstGeom prst="rect">
            <a:avLst/>
          </a:prstGeom>
          <a:noFill/>
        </p:spPr>
        <p:txBody>
          <a:bodyPr wrap="square" rtlCol="0">
            <a:spAutoFit/>
          </a:bodyPr>
          <a:lstStyle/>
          <a:p>
            <a:r>
              <a:rPr lang="zh-CN" altLang="en-US" dirty="0" smtClean="0"/>
              <a:t>液晶在不通电的情况下自由排布。光线沿着液晶传播，但被偏光板挡住</a:t>
            </a:r>
            <a:endParaRPr lang="zh-CN" altLang="en-US" dirty="0"/>
          </a:p>
        </p:txBody>
      </p:sp>
      <p:sp>
        <p:nvSpPr>
          <p:cNvPr id="5" name="矩形 4"/>
          <p:cNvSpPr/>
          <p:nvPr/>
        </p:nvSpPr>
        <p:spPr>
          <a:xfrm>
            <a:off x="1979712" y="5157192"/>
            <a:ext cx="1080120"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683568" y="4653136"/>
            <a:ext cx="2664296" cy="1200329"/>
          </a:xfrm>
          <a:prstGeom prst="rect">
            <a:avLst/>
          </a:prstGeom>
          <a:noFill/>
        </p:spPr>
        <p:txBody>
          <a:bodyPr wrap="square" rtlCol="0">
            <a:spAutoFit/>
          </a:bodyPr>
          <a:lstStyle/>
          <a:p>
            <a:r>
              <a:rPr lang="zh-CN" altLang="en-US" dirty="0" smtClean="0"/>
              <a:t>通电后液晶按电压重新排布。光线沿着液晶折射传播，最后通过偏光板显示</a:t>
            </a:r>
            <a:r>
              <a:rPr lang="zh-CN" altLang="en-US" dirty="0" smtClean="0">
                <a:solidFill>
                  <a:srgbClr val="FF0000"/>
                </a:solidFill>
              </a:rPr>
              <a:t>红</a:t>
            </a:r>
            <a:r>
              <a:rPr lang="zh-CN" altLang="en-US" dirty="0" smtClean="0"/>
              <a:t>光</a:t>
            </a:r>
            <a:endParaRPr lang="zh-CN" altLang="en-US" dirty="0"/>
          </a:p>
        </p:txBody>
      </p:sp>
      <p:sp>
        <p:nvSpPr>
          <p:cNvPr id="10" name="TextBox 9"/>
          <p:cNvSpPr txBox="1"/>
          <p:nvPr/>
        </p:nvSpPr>
        <p:spPr>
          <a:xfrm>
            <a:off x="2015716" y="548680"/>
            <a:ext cx="2880320" cy="923330"/>
          </a:xfrm>
          <a:prstGeom prst="rect">
            <a:avLst/>
          </a:prstGeom>
          <a:noFill/>
        </p:spPr>
        <p:txBody>
          <a:bodyPr wrap="square" rtlCol="0">
            <a:spAutoFit/>
          </a:bodyPr>
          <a:lstStyle/>
          <a:p>
            <a:r>
              <a:rPr lang="zh-CN" altLang="en-US" dirty="0" smtClean="0">
                <a:solidFill>
                  <a:srgbClr val="C00000"/>
                </a:solidFill>
              </a:rPr>
              <a:t>液晶，能在电场干扰下重新排布，电场消失后恢复原来排布顺序</a:t>
            </a:r>
            <a:endParaRPr lang="zh-CN" altLang="en-US" dirty="0">
              <a:solidFill>
                <a:srgbClr val="C00000"/>
              </a:solidFill>
            </a:endParaRPr>
          </a:p>
        </p:txBody>
      </p:sp>
    </p:spTree>
    <p:extLst>
      <p:ext uri="{BB962C8B-B14F-4D97-AF65-F5344CB8AC3E}">
        <p14:creationId xmlns:p14="http://schemas.microsoft.com/office/powerpoint/2010/main" val="375650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键盘</a:t>
            </a:r>
            <a:endParaRPr lang="zh-CN" altLang="en-US" dirty="0"/>
          </a:p>
        </p:txBody>
      </p:sp>
      <p:sp>
        <p:nvSpPr>
          <p:cNvPr id="3" name="内容占位符 2"/>
          <p:cNvSpPr>
            <a:spLocks noGrp="1"/>
          </p:cNvSpPr>
          <p:nvPr>
            <p:ph idx="1"/>
          </p:nvPr>
        </p:nvSpPr>
        <p:spPr/>
        <p:txBody>
          <a:bodyPr/>
          <a:lstStyle/>
          <a:p>
            <a:pPr lvl="1"/>
            <a:r>
              <a:rPr lang="zh-CN" altLang="en-US" dirty="0" smtClean="0"/>
              <a:t>按键盘分布方式</a:t>
            </a:r>
            <a:endParaRPr lang="en-US" altLang="zh-CN" dirty="0" smtClean="0"/>
          </a:p>
          <a:p>
            <a:pPr lvl="2"/>
            <a:r>
              <a:rPr lang="en-US" altLang="zh-CN" dirty="0" smtClean="0">
                <a:solidFill>
                  <a:srgbClr val="C00000"/>
                </a:solidFill>
              </a:rPr>
              <a:t>QWERT</a:t>
            </a:r>
            <a:r>
              <a:rPr lang="zh-CN" altLang="en-US" dirty="0" smtClean="0">
                <a:solidFill>
                  <a:srgbClr val="C00000"/>
                </a:solidFill>
              </a:rPr>
              <a:t>布局</a:t>
            </a:r>
            <a:r>
              <a:rPr lang="zh-CN" altLang="en-US" dirty="0"/>
              <a:t>，</a:t>
            </a:r>
            <a:r>
              <a:rPr lang="en-US" altLang="zh-CN" dirty="0" smtClean="0"/>
              <a:t>19</a:t>
            </a:r>
            <a:r>
              <a:rPr lang="zh-CN" altLang="en-US" dirty="0"/>
              <a:t>世纪</a:t>
            </a:r>
            <a:r>
              <a:rPr lang="en-US" altLang="zh-CN" dirty="0"/>
              <a:t>70</a:t>
            </a:r>
            <a:r>
              <a:rPr lang="zh-CN" altLang="en-US" dirty="0" smtClean="0"/>
              <a:t>年代由</a:t>
            </a:r>
            <a:r>
              <a:rPr lang="en-US" altLang="zh-CN" dirty="0" smtClean="0"/>
              <a:t>Sholes</a:t>
            </a:r>
            <a:r>
              <a:rPr lang="zh-CN" altLang="en-US" dirty="0" smtClean="0"/>
              <a:t>发明。将常用</a:t>
            </a:r>
            <a:r>
              <a:rPr lang="zh-CN" altLang="en-US" dirty="0"/>
              <a:t>的几个字母安置在相反方向，最大限度放慢敲键速度以避免卡</a:t>
            </a:r>
            <a:r>
              <a:rPr lang="zh-CN" altLang="en-US" dirty="0" smtClean="0"/>
              <a:t>键，至今仍是最常用的布局</a:t>
            </a:r>
            <a:endParaRPr lang="en-US" altLang="zh-CN" dirty="0" smtClean="0"/>
          </a:p>
        </p:txBody>
      </p:sp>
      <p:pic>
        <p:nvPicPr>
          <p:cNvPr id="4" name="Picture 2" descr="C:\Documents and Settings\WangLu\桌面\200605240055261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861048"/>
            <a:ext cx="3197532" cy="23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srcRect/>
          <a:stretch>
            <a:fillRect/>
          </a:stretch>
        </p:blipFill>
        <p:spPr bwMode="auto">
          <a:xfrm>
            <a:off x="4860032" y="3861048"/>
            <a:ext cx="3272322" cy="2396007"/>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71073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光栅显示器</a:t>
            </a:r>
            <a:endParaRPr lang="zh-CN" altLang="en-US" dirty="0"/>
          </a:p>
        </p:txBody>
      </p:sp>
      <p:sp>
        <p:nvSpPr>
          <p:cNvPr id="3" name="内容占位符 2"/>
          <p:cNvSpPr>
            <a:spLocks noGrp="1"/>
          </p:cNvSpPr>
          <p:nvPr>
            <p:ph idx="1"/>
          </p:nvPr>
        </p:nvSpPr>
        <p:spPr/>
        <p:txBody>
          <a:bodyPr/>
          <a:lstStyle/>
          <a:p>
            <a:r>
              <a:rPr lang="zh-CN" altLang="en-US" dirty="0" smtClean="0"/>
              <a:t>液晶显示器的</a:t>
            </a:r>
            <a:r>
              <a:rPr lang="zh-CN" altLang="en-US" dirty="0" smtClean="0">
                <a:solidFill>
                  <a:srgbClr val="C00000"/>
                </a:solidFill>
              </a:rPr>
              <a:t>优点</a:t>
            </a:r>
            <a:endParaRPr lang="en-US" altLang="zh-CN" dirty="0" smtClean="0">
              <a:solidFill>
                <a:srgbClr val="C00000"/>
              </a:solidFill>
            </a:endParaRPr>
          </a:p>
          <a:p>
            <a:pPr lvl="1"/>
            <a:r>
              <a:rPr lang="zh-CN" altLang="en-US" dirty="0" smtClean="0"/>
              <a:t>图像清晰、画面稳定、功率低</a:t>
            </a:r>
            <a:endParaRPr lang="en-US" altLang="zh-CN" dirty="0" smtClean="0"/>
          </a:p>
          <a:p>
            <a:endParaRPr lang="en-US" altLang="zh-CN" dirty="0"/>
          </a:p>
          <a:p>
            <a:r>
              <a:rPr lang="zh-CN" altLang="en-US" dirty="0" smtClean="0"/>
              <a:t>液晶显示器的</a:t>
            </a:r>
            <a:r>
              <a:rPr lang="zh-CN" altLang="en-US" dirty="0" smtClean="0">
                <a:solidFill>
                  <a:srgbClr val="C00000"/>
                </a:solidFill>
              </a:rPr>
              <a:t>缺点</a:t>
            </a:r>
            <a:endParaRPr lang="en-US" altLang="zh-CN" dirty="0" smtClean="0">
              <a:solidFill>
                <a:srgbClr val="C00000"/>
              </a:solidFill>
            </a:endParaRPr>
          </a:p>
          <a:p>
            <a:pPr lvl="1"/>
            <a:r>
              <a:rPr lang="zh-CN" altLang="en-US" dirty="0" smtClean="0"/>
              <a:t>液晶材质粘粘滞性大，图像更新需要较长响应时间</a:t>
            </a:r>
            <a:endParaRPr lang="en-US" altLang="zh-CN" dirty="0" smtClean="0"/>
          </a:p>
          <a:p>
            <a:pPr lvl="1"/>
            <a:endParaRPr lang="en-US" altLang="zh-CN" dirty="0"/>
          </a:p>
          <a:p>
            <a:r>
              <a:rPr lang="zh-CN" altLang="en-US" dirty="0" smtClean="0"/>
              <a:t>液晶显示器是目前主流的显示器类型</a:t>
            </a:r>
            <a:endParaRPr lang="zh-CN" altLang="en-US" dirty="0"/>
          </a:p>
        </p:txBody>
      </p:sp>
    </p:spTree>
    <p:extLst>
      <p:ext uri="{BB962C8B-B14F-4D97-AF65-F5344CB8AC3E}">
        <p14:creationId xmlns:p14="http://schemas.microsoft.com/office/powerpoint/2010/main" val="13787604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光栅显示器</a:t>
            </a:r>
            <a:endParaRPr lang="zh-CN" altLang="en-US" dirty="0"/>
          </a:p>
        </p:txBody>
      </p:sp>
      <p:sp>
        <p:nvSpPr>
          <p:cNvPr id="3" name="内容占位符 2"/>
          <p:cNvSpPr>
            <a:spLocks noGrp="1"/>
          </p:cNvSpPr>
          <p:nvPr>
            <p:ph idx="1"/>
          </p:nvPr>
        </p:nvSpPr>
        <p:spPr/>
        <p:txBody>
          <a:bodyPr>
            <a:normAutofit/>
          </a:bodyPr>
          <a:lstStyle/>
          <a:p>
            <a:r>
              <a:rPr lang="zh-CN" altLang="en-US" dirty="0" smtClean="0"/>
              <a:t>主要技术指标</a:t>
            </a:r>
            <a:endParaRPr lang="en-US" altLang="zh-CN" dirty="0" smtClean="0"/>
          </a:p>
          <a:p>
            <a:pPr lvl="1"/>
            <a:r>
              <a:rPr lang="zh-CN" altLang="en-US" dirty="0" smtClean="0">
                <a:solidFill>
                  <a:srgbClr val="C00000"/>
                </a:solidFill>
              </a:rPr>
              <a:t>扫描方式</a:t>
            </a:r>
            <a:r>
              <a:rPr lang="zh-CN" altLang="en-US" dirty="0" smtClean="0"/>
              <a:t>：逐行扫描和隔行扫描</a:t>
            </a:r>
            <a:endParaRPr lang="en-US" altLang="zh-CN" dirty="0" smtClean="0"/>
          </a:p>
          <a:p>
            <a:pPr lvl="1"/>
            <a:r>
              <a:rPr lang="zh-CN" altLang="en-US" dirty="0" smtClean="0">
                <a:solidFill>
                  <a:srgbClr val="C00000"/>
                </a:solidFill>
              </a:rPr>
              <a:t>刷新频率</a:t>
            </a:r>
            <a:r>
              <a:rPr lang="zh-CN" altLang="en-US" dirty="0" smtClean="0"/>
              <a:t>：屏幕刷新的速度，</a:t>
            </a:r>
            <a:r>
              <a:rPr lang="en-US" altLang="zh-CN" dirty="0" smtClean="0"/>
              <a:t>75Hz</a:t>
            </a:r>
            <a:r>
              <a:rPr lang="zh-CN" altLang="en-US" dirty="0" smtClean="0"/>
              <a:t>以上的刷新率可基本消除闪烁</a:t>
            </a:r>
            <a:endParaRPr lang="en-US" altLang="zh-CN" dirty="0" smtClean="0"/>
          </a:p>
          <a:p>
            <a:pPr lvl="1"/>
            <a:r>
              <a:rPr lang="zh-CN" altLang="en-US" dirty="0" smtClean="0">
                <a:solidFill>
                  <a:srgbClr val="C00000"/>
                </a:solidFill>
              </a:rPr>
              <a:t>点距</a:t>
            </a:r>
            <a:r>
              <a:rPr lang="zh-CN" altLang="en-US" dirty="0" smtClean="0"/>
              <a:t>：同一像素中两个颜色相近的磷光体间的距离。点距越小，画面越细腻</a:t>
            </a:r>
            <a:endParaRPr lang="en-US" altLang="zh-CN" dirty="0" smtClean="0"/>
          </a:p>
          <a:p>
            <a:pPr lvl="1"/>
            <a:r>
              <a:rPr lang="zh-CN" altLang="en-US" dirty="0">
                <a:solidFill>
                  <a:srgbClr val="C00000"/>
                </a:solidFill>
              </a:rPr>
              <a:t>分辨率</a:t>
            </a:r>
            <a:r>
              <a:rPr lang="zh-CN" altLang="en-US" dirty="0"/>
              <a:t>：屏幕上水平方向和垂直方向所显示的点数。分辨率越高，图像越清晰</a:t>
            </a:r>
            <a:endParaRPr lang="en-US" altLang="zh-CN" dirty="0"/>
          </a:p>
          <a:p>
            <a:pPr lvl="1"/>
            <a:endParaRPr lang="en-US" altLang="zh-CN" dirty="0" smtClean="0"/>
          </a:p>
        </p:txBody>
      </p:sp>
    </p:spTree>
    <p:extLst>
      <p:ext uri="{BB962C8B-B14F-4D97-AF65-F5344CB8AC3E}">
        <p14:creationId xmlns:p14="http://schemas.microsoft.com/office/powerpoint/2010/main" val="22323619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光栅显示器</a:t>
            </a:r>
            <a:endParaRPr lang="zh-CN" altLang="en-US" dirty="0"/>
          </a:p>
        </p:txBody>
      </p:sp>
      <p:sp>
        <p:nvSpPr>
          <p:cNvPr id="3" name="内容占位符 2"/>
          <p:cNvSpPr>
            <a:spLocks noGrp="1"/>
          </p:cNvSpPr>
          <p:nvPr>
            <p:ph idx="1"/>
          </p:nvPr>
        </p:nvSpPr>
        <p:spPr/>
        <p:txBody>
          <a:bodyPr>
            <a:normAutofit/>
          </a:bodyPr>
          <a:lstStyle/>
          <a:p>
            <a:r>
              <a:rPr lang="zh-CN" altLang="en-US" dirty="0" smtClean="0"/>
              <a:t>主要技术指标</a:t>
            </a:r>
            <a:endParaRPr lang="en-US" altLang="zh-CN" dirty="0" smtClean="0"/>
          </a:p>
          <a:p>
            <a:pPr lvl="1"/>
            <a:r>
              <a:rPr lang="zh-CN" altLang="en-US" dirty="0" smtClean="0">
                <a:solidFill>
                  <a:srgbClr val="C00000"/>
                </a:solidFill>
              </a:rPr>
              <a:t>最大</a:t>
            </a:r>
            <a:r>
              <a:rPr lang="zh-CN" altLang="en-US" dirty="0">
                <a:solidFill>
                  <a:srgbClr val="C00000"/>
                </a:solidFill>
              </a:rPr>
              <a:t>亮度</a:t>
            </a:r>
            <a:r>
              <a:rPr lang="zh-CN" altLang="en-US" dirty="0"/>
              <a:t>：屏幕显示白色图形时白块的最大亮度。并不是越亮越好</a:t>
            </a:r>
            <a:endParaRPr lang="en-US" altLang="zh-CN" dirty="0"/>
          </a:p>
          <a:p>
            <a:pPr lvl="1"/>
            <a:r>
              <a:rPr lang="zh-CN" altLang="en-US" dirty="0">
                <a:solidFill>
                  <a:srgbClr val="C00000"/>
                </a:solidFill>
              </a:rPr>
              <a:t>对比度</a:t>
            </a:r>
            <a:r>
              <a:rPr lang="zh-CN" altLang="en-US" dirty="0"/>
              <a:t>：显示画面或字符与屏幕背景底色的亮度之比</a:t>
            </a:r>
            <a:endParaRPr lang="en-US" altLang="zh-CN" dirty="0"/>
          </a:p>
          <a:p>
            <a:pPr lvl="1"/>
            <a:r>
              <a:rPr lang="zh-CN" altLang="en-US" dirty="0">
                <a:solidFill>
                  <a:srgbClr val="C00000"/>
                </a:solidFill>
              </a:rPr>
              <a:t>尺寸</a:t>
            </a:r>
            <a:r>
              <a:rPr lang="zh-CN" altLang="en-US" dirty="0"/>
              <a:t>：显像管对角线的尺寸（</a:t>
            </a:r>
            <a:r>
              <a:rPr lang="en-US" altLang="zh-CN" dirty="0"/>
              <a:t>17</a:t>
            </a:r>
            <a:r>
              <a:rPr lang="zh-CN" altLang="en-US" dirty="0"/>
              <a:t>寸，</a:t>
            </a:r>
            <a:r>
              <a:rPr lang="en-US" altLang="zh-CN" dirty="0"/>
              <a:t>23</a:t>
            </a:r>
            <a:r>
              <a:rPr lang="zh-CN" altLang="en-US" dirty="0"/>
              <a:t>寸，</a:t>
            </a:r>
            <a:r>
              <a:rPr lang="en-US" altLang="zh-CN" dirty="0"/>
              <a:t>29</a:t>
            </a:r>
            <a:r>
              <a:rPr lang="zh-CN" altLang="en-US" dirty="0"/>
              <a:t>寸）</a:t>
            </a:r>
          </a:p>
        </p:txBody>
      </p:sp>
    </p:spTree>
    <p:extLst>
      <p:ext uri="{BB962C8B-B14F-4D97-AF65-F5344CB8AC3E}">
        <p14:creationId xmlns:p14="http://schemas.microsoft.com/office/powerpoint/2010/main" val="25054908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光栅显示器</a:t>
            </a:r>
          </a:p>
        </p:txBody>
      </p:sp>
      <p:sp>
        <p:nvSpPr>
          <p:cNvPr id="3" name="内容占位符 2"/>
          <p:cNvSpPr>
            <a:spLocks noGrp="1"/>
          </p:cNvSpPr>
          <p:nvPr>
            <p:ph idx="1"/>
          </p:nvPr>
        </p:nvSpPr>
        <p:spPr/>
        <p:txBody>
          <a:bodyPr/>
          <a:lstStyle/>
          <a:p>
            <a:r>
              <a:rPr lang="zh-CN" altLang="en-US" dirty="0" smtClean="0">
                <a:solidFill>
                  <a:srgbClr val="C00000"/>
                </a:solidFill>
              </a:rPr>
              <a:t>显卡</a:t>
            </a:r>
            <a:r>
              <a:rPr lang="zh-CN" altLang="en-US" dirty="0" smtClean="0"/>
              <a:t>：将</a:t>
            </a:r>
            <a:r>
              <a:rPr lang="en-US" altLang="zh-CN" dirty="0" smtClean="0"/>
              <a:t>CPU</a:t>
            </a:r>
            <a:r>
              <a:rPr lang="zh-CN" altLang="en-US" dirty="0" smtClean="0"/>
              <a:t>提供的数据进行处理，并转换成显示器能够识别的信号，通过屏幕显示出来</a:t>
            </a:r>
            <a:endParaRPr lang="en-US" altLang="zh-CN" dirty="0" smtClean="0"/>
          </a:p>
          <a:p>
            <a:r>
              <a:rPr lang="zh-CN" altLang="en-US" dirty="0" smtClean="0"/>
              <a:t>工作原理：</a:t>
            </a:r>
            <a:endParaRPr lang="zh-CN" altLang="en-US" dirty="0"/>
          </a:p>
        </p:txBody>
      </p:sp>
      <p:pic>
        <p:nvPicPr>
          <p:cNvPr id="12290" name="Picture 2" descr="https://timgsa.baidu.com/timg?image&amp;quality=80&amp;size=b9999_10000&amp;sec=1587031808487&amp;di=738498cdb6c7351f85b9562b9c6b9b33&amp;imgtype=0&amp;src=http%3A%2F%2Fimg5.pcpop.com%2FArticleImages%2F730x547%2F3%2F3985%2F003985791.jpg"/>
          <p:cNvPicPr>
            <a:picLocks noChangeAspect="1" noChangeArrowheads="1"/>
          </p:cNvPicPr>
          <p:nvPr/>
        </p:nvPicPr>
        <p:blipFill rotWithShape="1">
          <a:blip r:embed="rId2">
            <a:extLst>
              <a:ext uri="{28A0092B-C50C-407E-A947-70E740481C1C}">
                <a14:useLocalDpi xmlns:a14="http://schemas.microsoft.com/office/drawing/2010/main" val="0"/>
              </a:ext>
            </a:extLst>
          </a:blip>
          <a:srcRect t="17113" b="15400"/>
          <a:stretch/>
        </p:blipFill>
        <p:spPr bwMode="auto">
          <a:xfrm>
            <a:off x="4644008" y="692696"/>
            <a:ext cx="3350744" cy="169445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ss1.bdstatic.com/70cFuXSh_Q1YnxGkpoWK1HF6hhy/it/u=1000398916,211260913&amp;fm=26&amp;gp=0.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888" y="4005632"/>
            <a:ext cx="1376988" cy="137698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timgsa.baidu.com/timg?image&amp;quality=80&amp;size=b9999_10000&amp;sec=1587032878871&amp;di=27dfe6ff735efc669c1f6c5e736e8fcf&amp;imgtype=0&amp;src=http%3A%2F%2Fimg2.cn.china.cn%2F2%2F3_363_27503_446_39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8285" y="4096366"/>
            <a:ext cx="1329562" cy="1329562"/>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s://timgsa.baidu.com/timg?image&amp;quality=80&amp;size=b9999_10000&amp;sec=1587033014806&amp;di=714cbfc4f28ac5a0aa5cfd668cf36891&amp;imgtype=0&amp;src=http%3A%2F%2Fnews.mydrivers.com%2FImg%2F20100103%2F0258408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1280482" y="4510914"/>
            <a:ext cx="1611909" cy="366426"/>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https://timgsa.baidu.com/timg?image&amp;quality=80&amp;size=b9999_10000&amp;sec=1587033341136&amp;di=3b9e4b75f13ae160cb8feff3775f1e05&amp;imgtype=0&amp;src=http%3A%2F%2Fediterupload.eepw.com.cn%2F201611%2F1d8dc2c6b228e9073da08f1029c9928c.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83638" y="4309628"/>
            <a:ext cx="1209114" cy="768996"/>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https://bkimg.cdn.bcebos.com/pic/267f9e2f070828384c6f2f8cb899a9014d08f1cc?x-bce-process=image/watermark,g_7,image_d2F0ZXIvYmFpa2U4MA==,xp_5,yp_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9174" y="4174243"/>
            <a:ext cx="1388035" cy="10397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330" y="5939988"/>
            <a:ext cx="936104" cy="369332"/>
          </a:xfrm>
          <a:prstGeom prst="rect">
            <a:avLst/>
          </a:prstGeom>
          <a:noFill/>
        </p:spPr>
        <p:txBody>
          <a:bodyPr wrap="square" rtlCol="0">
            <a:spAutoFit/>
          </a:bodyPr>
          <a:lstStyle/>
          <a:p>
            <a:r>
              <a:rPr lang="zh-CN" altLang="en-US" dirty="0" smtClean="0"/>
              <a:t>计算机</a:t>
            </a:r>
            <a:endParaRPr lang="zh-CN" altLang="en-US" dirty="0"/>
          </a:p>
        </p:txBody>
      </p:sp>
      <p:sp>
        <p:nvSpPr>
          <p:cNvPr id="13" name="TextBox 12"/>
          <p:cNvSpPr txBox="1"/>
          <p:nvPr/>
        </p:nvSpPr>
        <p:spPr>
          <a:xfrm>
            <a:off x="1784929" y="5527204"/>
            <a:ext cx="689740" cy="369332"/>
          </a:xfrm>
          <a:prstGeom prst="rect">
            <a:avLst/>
          </a:prstGeom>
          <a:noFill/>
        </p:spPr>
        <p:txBody>
          <a:bodyPr wrap="square" rtlCol="0">
            <a:spAutoFit/>
          </a:bodyPr>
          <a:lstStyle/>
          <a:p>
            <a:r>
              <a:rPr lang="zh-CN" altLang="en-US" dirty="0" smtClean="0"/>
              <a:t>接口</a:t>
            </a:r>
            <a:endParaRPr lang="zh-CN" altLang="en-US" dirty="0"/>
          </a:p>
        </p:txBody>
      </p:sp>
      <p:sp>
        <p:nvSpPr>
          <p:cNvPr id="14" name="TextBox 13"/>
          <p:cNvSpPr txBox="1"/>
          <p:nvPr/>
        </p:nvSpPr>
        <p:spPr>
          <a:xfrm>
            <a:off x="2943325" y="5130750"/>
            <a:ext cx="689740" cy="369332"/>
          </a:xfrm>
          <a:prstGeom prst="rect">
            <a:avLst/>
          </a:prstGeom>
          <a:noFill/>
        </p:spPr>
        <p:txBody>
          <a:bodyPr wrap="square" rtlCol="0">
            <a:spAutoFit/>
          </a:bodyPr>
          <a:lstStyle/>
          <a:p>
            <a:r>
              <a:rPr lang="en-US" altLang="zh-CN" dirty="0" smtClean="0"/>
              <a:t>GPU</a:t>
            </a:r>
            <a:endParaRPr lang="zh-CN" altLang="en-US" dirty="0"/>
          </a:p>
        </p:txBody>
      </p:sp>
      <p:sp>
        <p:nvSpPr>
          <p:cNvPr id="15" name="TextBox 14"/>
          <p:cNvSpPr txBox="1"/>
          <p:nvPr/>
        </p:nvSpPr>
        <p:spPr>
          <a:xfrm>
            <a:off x="4687989" y="5214008"/>
            <a:ext cx="689740" cy="369332"/>
          </a:xfrm>
          <a:prstGeom prst="rect">
            <a:avLst/>
          </a:prstGeom>
          <a:noFill/>
        </p:spPr>
        <p:txBody>
          <a:bodyPr wrap="square" rtlCol="0">
            <a:spAutoFit/>
          </a:bodyPr>
          <a:lstStyle/>
          <a:p>
            <a:r>
              <a:rPr lang="zh-CN" altLang="en-US" dirty="0"/>
              <a:t>显存</a:t>
            </a:r>
          </a:p>
        </p:txBody>
      </p:sp>
      <p:sp>
        <p:nvSpPr>
          <p:cNvPr id="16" name="TextBox 15"/>
          <p:cNvSpPr txBox="1"/>
          <p:nvPr/>
        </p:nvSpPr>
        <p:spPr>
          <a:xfrm>
            <a:off x="7522743" y="5939988"/>
            <a:ext cx="980646" cy="369332"/>
          </a:xfrm>
          <a:prstGeom prst="rect">
            <a:avLst/>
          </a:prstGeom>
          <a:noFill/>
        </p:spPr>
        <p:txBody>
          <a:bodyPr wrap="square" rtlCol="0">
            <a:spAutoFit/>
          </a:bodyPr>
          <a:lstStyle/>
          <a:p>
            <a:r>
              <a:rPr lang="zh-CN" altLang="en-US" dirty="0" smtClean="0"/>
              <a:t>显示器</a:t>
            </a:r>
            <a:endParaRPr lang="zh-CN" altLang="en-US" dirty="0"/>
          </a:p>
        </p:txBody>
      </p:sp>
      <p:sp>
        <p:nvSpPr>
          <p:cNvPr id="18" name="TextBox 17"/>
          <p:cNvSpPr txBox="1"/>
          <p:nvPr/>
        </p:nvSpPr>
        <p:spPr>
          <a:xfrm>
            <a:off x="4035709" y="5939988"/>
            <a:ext cx="673659" cy="369332"/>
          </a:xfrm>
          <a:prstGeom prst="rect">
            <a:avLst/>
          </a:prstGeom>
          <a:noFill/>
        </p:spPr>
        <p:txBody>
          <a:bodyPr wrap="square" rtlCol="0">
            <a:spAutoFit/>
          </a:bodyPr>
          <a:lstStyle/>
          <a:p>
            <a:r>
              <a:rPr lang="zh-CN" altLang="en-US" b="1" dirty="0" smtClean="0">
                <a:solidFill>
                  <a:srgbClr val="FF0000"/>
                </a:solidFill>
              </a:rPr>
              <a:t>显卡</a:t>
            </a:r>
            <a:endParaRPr lang="zh-CN" altLang="en-US" b="1" dirty="0">
              <a:solidFill>
                <a:srgbClr val="FF0000"/>
              </a:solidFill>
            </a:endParaRPr>
          </a:p>
        </p:txBody>
      </p:sp>
      <p:sp>
        <p:nvSpPr>
          <p:cNvPr id="7" name="左右箭头 6"/>
          <p:cNvSpPr/>
          <p:nvPr/>
        </p:nvSpPr>
        <p:spPr>
          <a:xfrm>
            <a:off x="1482082" y="4617132"/>
            <a:ext cx="427062" cy="2880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左右箭头 19"/>
          <p:cNvSpPr/>
          <p:nvPr/>
        </p:nvSpPr>
        <p:spPr>
          <a:xfrm>
            <a:off x="2269650" y="4617132"/>
            <a:ext cx="427062" cy="2880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左右箭头 20"/>
          <p:cNvSpPr/>
          <p:nvPr/>
        </p:nvSpPr>
        <p:spPr>
          <a:xfrm>
            <a:off x="3892466" y="4617132"/>
            <a:ext cx="427062" cy="2880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304" name="Picture 16" descr="https://ss0.bdstatic.com/70cFuHSh_Q1YnxGkpoWK1HF6hhy/it/u=2119501963,3666461905&amp;fm=26&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1487" y="4342092"/>
            <a:ext cx="921922" cy="83811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041487" y="5192946"/>
            <a:ext cx="921921" cy="646331"/>
          </a:xfrm>
          <a:prstGeom prst="rect">
            <a:avLst/>
          </a:prstGeom>
          <a:noFill/>
        </p:spPr>
        <p:txBody>
          <a:bodyPr wrap="square" rtlCol="0">
            <a:spAutoFit/>
          </a:bodyPr>
          <a:lstStyle/>
          <a:p>
            <a:pPr algn="ctr"/>
            <a:r>
              <a:rPr lang="zh-CN" altLang="en-US" dirty="0" smtClean="0"/>
              <a:t>数模转换器</a:t>
            </a:r>
            <a:endParaRPr lang="zh-CN" altLang="en-US" dirty="0"/>
          </a:p>
        </p:txBody>
      </p:sp>
      <p:sp>
        <p:nvSpPr>
          <p:cNvPr id="8" name="右箭头 7"/>
          <p:cNvSpPr/>
          <p:nvPr/>
        </p:nvSpPr>
        <p:spPr>
          <a:xfrm>
            <a:off x="5707976" y="4593001"/>
            <a:ext cx="427062" cy="336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6923711" y="4593001"/>
            <a:ext cx="427062" cy="336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65876" y="3573016"/>
            <a:ext cx="5319756" cy="2376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2683352" y="3695761"/>
            <a:ext cx="1209114" cy="646331"/>
          </a:xfrm>
          <a:prstGeom prst="rect">
            <a:avLst/>
          </a:prstGeom>
          <a:noFill/>
        </p:spPr>
        <p:txBody>
          <a:bodyPr wrap="square" rtlCol="0">
            <a:spAutoFit/>
          </a:bodyPr>
          <a:lstStyle/>
          <a:p>
            <a:r>
              <a:rPr lang="zh-CN" altLang="en-US" dirty="0" smtClean="0">
                <a:solidFill>
                  <a:srgbClr val="FF0000"/>
                </a:solidFill>
              </a:rPr>
              <a:t>显卡的性能核心</a:t>
            </a:r>
            <a:endParaRPr lang="zh-CN" altLang="en-US" dirty="0">
              <a:solidFill>
                <a:srgbClr val="FF0000"/>
              </a:solidFill>
            </a:endParaRPr>
          </a:p>
        </p:txBody>
      </p:sp>
      <p:sp>
        <p:nvSpPr>
          <p:cNvPr id="29" name="TextBox 28"/>
          <p:cNvSpPr txBox="1"/>
          <p:nvPr/>
        </p:nvSpPr>
        <p:spPr>
          <a:xfrm>
            <a:off x="4289174" y="3573016"/>
            <a:ext cx="1418802" cy="646331"/>
          </a:xfrm>
          <a:prstGeom prst="rect">
            <a:avLst/>
          </a:prstGeom>
          <a:noFill/>
        </p:spPr>
        <p:txBody>
          <a:bodyPr wrap="square" rtlCol="0">
            <a:spAutoFit/>
          </a:bodyPr>
          <a:lstStyle/>
          <a:p>
            <a:r>
              <a:rPr lang="zh-CN" altLang="en-US" dirty="0" smtClean="0">
                <a:solidFill>
                  <a:srgbClr val="FF0000"/>
                </a:solidFill>
              </a:rPr>
              <a:t>缓存转换得到的帧图像</a:t>
            </a:r>
            <a:endParaRPr lang="zh-CN" altLang="en-US" dirty="0">
              <a:solidFill>
                <a:srgbClr val="FF0000"/>
              </a:solidFill>
            </a:endParaRPr>
          </a:p>
        </p:txBody>
      </p:sp>
      <p:pic>
        <p:nvPicPr>
          <p:cNvPr id="12306" name="Picture 18" descr="https://timgsa.baidu.com/timg?image&amp;quality=80&amp;size=b9999_10000&amp;sec=1587034368796&amp;di=7a1e667fca6b2b5d154601cb7bb6ccfc&amp;imgtype=0&amp;src=http%3A%2F%2Fcdn.arstechnica.net%2Fwp-content%2Fuploads%2F2014%2F08%2FOpenGL_5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6213" y="3758604"/>
            <a:ext cx="680972" cy="337762"/>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https://timgsa.baidu.com/timg?image&amp;quality=80&amp;size=b9999_10000&amp;sec=1587034840570&amp;di=c16055484bdd5c0fb3170d7422e453d5&amp;imgtype=0&amp;src=http%3A%2F%2Fa.hiphotos.baidu.com%2Fbaike%2Fw%3D268%2Fsign%3D2646821e28381f309e198aaf91014c67%2F21a4462309f79052204bf7180cf3d7ca7bcbd544.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31216" y="3658637"/>
            <a:ext cx="516496" cy="53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0743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输出设备</a:t>
            </a:r>
            <a:endParaRPr lang="zh-CN" altLang="en-US" dirty="0"/>
          </a:p>
        </p:txBody>
      </p:sp>
      <p:sp>
        <p:nvSpPr>
          <p:cNvPr id="3" name="内容占位符 2"/>
          <p:cNvSpPr>
            <a:spLocks noGrp="1"/>
          </p:cNvSpPr>
          <p:nvPr>
            <p:ph idx="1"/>
          </p:nvPr>
        </p:nvSpPr>
        <p:spPr/>
        <p:txBody>
          <a:bodyPr>
            <a:noAutofit/>
          </a:bodyPr>
          <a:lstStyle/>
          <a:p>
            <a:r>
              <a:rPr lang="zh-CN" altLang="en-US" dirty="0" smtClean="0">
                <a:solidFill>
                  <a:srgbClr val="C00000"/>
                </a:solidFill>
              </a:rPr>
              <a:t>投影仪</a:t>
            </a:r>
            <a:r>
              <a:rPr lang="zh-CN" altLang="en-US" dirty="0" smtClean="0"/>
              <a:t>：将数字图像或视频投射到幕布上的设备</a:t>
            </a:r>
            <a:endParaRPr lang="en-US" altLang="zh-CN" dirty="0" smtClean="0"/>
          </a:p>
          <a:p>
            <a:r>
              <a:rPr lang="zh-CN" altLang="en-US" dirty="0" smtClean="0"/>
              <a:t>工作原理：</a:t>
            </a:r>
            <a:endParaRPr lang="en-US" altLang="zh-CN" dirty="0" smtClean="0"/>
          </a:p>
        </p:txBody>
      </p:sp>
      <p:sp>
        <p:nvSpPr>
          <p:cNvPr id="4" name="圆角矩形 3"/>
          <p:cNvSpPr/>
          <p:nvPr/>
        </p:nvSpPr>
        <p:spPr>
          <a:xfrm>
            <a:off x="2294590" y="4221088"/>
            <a:ext cx="1296144"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光学分光</a:t>
            </a:r>
            <a:endParaRPr lang="zh-CN" altLang="en-US" dirty="0"/>
          </a:p>
        </p:txBody>
      </p:sp>
      <p:sp>
        <p:nvSpPr>
          <p:cNvPr id="9" name="圆角矩形 8"/>
          <p:cNvSpPr/>
          <p:nvPr/>
        </p:nvSpPr>
        <p:spPr>
          <a:xfrm>
            <a:off x="4166798" y="4221088"/>
            <a:ext cx="1296144"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zh-CN" altLang="en-US" dirty="0" smtClean="0"/>
              <a:t>调制</a:t>
            </a:r>
            <a:endParaRPr lang="zh-CN" altLang="en-US" dirty="0"/>
          </a:p>
        </p:txBody>
      </p:sp>
      <p:sp>
        <p:nvSpPr>
          <p:cNvPr id="10" name="圆角矩形 9"/>
          <p:cNvSpPr/>
          <p:nvPr/>
        </p:nvSpPr>
        <p:spPr>
          <a:xfrm>
            <a:off x="6039006" y="4221088"/>
            <a:ext cx="1296144"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合成显示</a:t>
            </a:r>
            <a:endParaRPr lang="zh-CN" altLang="en-US" dirty="0"/>
          </a:p>
        </p:txBody>
      </p:sp>
      <p:pic>
        <p:nvPicPr>
          <p:cNvPr id="13320" name="Picture 8" descr="https://timgsa.baidu.com/timg?image&amp;quality=80&amp;size=b9999_10000&amp;sec=1587057210201&amp;di=84aa533252ce81b5067d207f441944bd&amp;imgtype=0&amp;src=http%3A%2F%2Fimgsrc.baidu.com%2Fimgad%2Fpic%2Fitem%2Fac345982b2b7d0a2bdfe85a0c0ef76094b369adc.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021" t="15649" r="17854" b="15013"/>
          <a:stretch/>
        </p:blipFill>
        <p:spPr bwMode="auto">
          <a:xfrm>
            <a:off x="926438" y="4120879"/>
            <a:ext cx="961338" cy="964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44203" y="5157192"/>
            <a:ext cx="646331" cy="369332"/>
          </a:xfrm>
          <a:prstGeom prst="rect">
            <a:avLst/>
          </a:prstGeom>
          <a:noFill/>
        </p:spPr>
        <p:txBody>
          <a:bodyPr wrap="none" rtlCol="0">
            <a:spAutoFit/>
          </a:bodyPr>
          <a:lstStyle/>
          <a:p>
            <a:r>
              <a:rPr lang="zh-CN" altLang="en-US" dirty="0" smtClean="0"/>
              <a:t>光源</a:t>
            </a:r>
            <a:endParaRPr lang="zh-CN" altLang="en-US" dirty="0"/>
          </a:p>
        </p:txBody>
      </p:sp>
      <p:sp>
        <p:nvSpPr>
          <p:cNvPr id="6" name="右箭头 5"/>
          <p:cNvSpPr/>
          <p:nvPr/>
        </p:nvSpPr>
        <p:spPr>
          <a:xfrm>
            <a:off x="3590734" y="4437112"/>
            <a:ext cx="576064" cy="1659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3590734" y="4616867"/>
            <a:ext cx="576064" cy="165919"/>
          </a:xfrm>
          <a:prstGeom prst="rightArrow">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3590734" y="4796623"/>
            <a:ext cx="576064" cy="165919"/>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24" name="Picture 12" descr="https://timgsa.baidu.com/timg?image&amp;quality=80&amp;size=b9999_10000&amp;sec=1587057410479&amp;di=f6fc7374e3d9033c98a453073624bb03&amp;imgtype=0&amp;src=http%3A%2F%2Fbpic.588ku.com%2Felement_list_pic%2F19%2F03%2F07%2Ff2e97267acbe0d0ff80756e64e7a73b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9807" y="2852936"/>
            <a:ext cx="970126" cy="973858"/>
          </a:xfrm>
          <a:prstGeom prst="rect">
            <a:avLst/>
          </a:prstGeom>
          <a:noFill/>
          <a:extLst>
            <a:ext uri="{909E8E84-426E-40DD-AFC4-6F175D3DCCD1}">
              <a14:hiddenFill xmlns:a14="http://schemas.microsoft.com/office/drawing/2010/main">
                <a:solidFill>
                  <a:srgbClr val="FFFFFF"/>
                </a:solidFill>
              </a14:hiddenFill>
            </a:ext>
          </a:extLst>
        </p:spPr>
      </p:pic>
      <p:sp>
        <p:nvSpPr>
          <p:cNvPr id="8" name="下箭头 7"/>
          <p:cNvSpPr/>
          <p:nvPr/>
        </p:nvSpPr>
        <p:spPr>
          <a:xfrm>
            <a:off x="4670854" y="3826794"/>
            <a:ext cx="288032" cy="3942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4310814" y="3789040"/>
            <a:ext cx="1107996" cy="369332"/>
          </a:xfrm>
          <a:prstGeom prst="rect">
            <a:avLst/>
          </a:prstGeom>
          <a:noFill/>
        </p:spPr>
        <p:txBody>
          <a:bodyPr wrap="none" rtlCol="0">
            <a:spAutoFit/>
          </a:bodyPr>
          <a:lstStyle/>
          <a:p>
            <a:r>
              <a:rPr lang="zh-CN" altLang="en-US" dirty="0" smtClean="0"/>
              <a:t>颜色数据</a:t>
            </a:r>
            <a:endParaRPr lang="zh-CN" altLang="en-US" dirty="0"/>
          </a:p>
        </p:txBody>
      </p:sp>
      <p:sp>
        <p:nvSpPr>
          <p:cNvPr id="20" name="右箭头 19"/>
          <p:cNvSpPr/>
          <p:nvPr/>
        </p:nvSpPr>
        <p:spPr>
          <a:xfrm>
            <a:off x="5480567" y="4833862"/>
            <a:ext cx="558439" cy="45719"/>
          </a:xfrm>
          <a:prstGeom prst="rightArrow">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5480567" y="4456484"/>
            <a:ext cx="576064" cy="23598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1934550" y="4581833"/>
            <a:ext cx="360040" cy="200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812360" y="4473116"/>
            <a:ext cx="360040" cy="360040"/>
          </a:xfrm>
          <a:prstGeom prst="ellipse">
            <a:avLst/>
          </a:prstGeom>
          <a:solidFill>
            <a:srgbClr val="FF6400"/>
          </a:solidFill>
          <a:ln>
            <a:solidFill>
              <a:srgbClr val="FF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7387985" y="4581833"/>
            <a:ext cx="360040" cy="200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2294590" y="5157192"/>
            <a:ext cx="1296144" cy="738664"/>
          </a:xfrm>
          <a:prstGeom prst="rect">
            <a:avLst/>
          </a:prstGeom>
          <a:noFill/>
        </p:spPr>
        <p:txBody>
          <a:bodyPr wrap="square" rtlCol="0">
            <a:spAutoFit/>
          </a:bodyPr>
          <a:lstStyle/>
          <a:p>
            <a:r>
              <a:rPr lang="zh-CN" altLang="en-US" sz="1400" dirty="0" smtClean="0"/>
              <a:t>利用光学原理将光源分解成</a:t>
            </a:r>
            <a:r>
              <a:rPr lang="en-US" altLang="zh-CN" sz="1400" dirty="0" smtClean="0"/>
              <a:t>RGB</a:t>
            </a:r>
            <a:r>
              <a:rPr lang="zh-CN" altLang="en-US" sz="1400" dirty="0" smtClean="0"/>
              <a:t>三种色光</a:t>
            </a:r>
            <a:endParaRPr lang="zh-CN" altLang="en-US" sz="1400" dirty="0"/>
          </a:p>
        </p:txBody>
      </p:sp>
      <p:sp>
        <p:nvSpPr>
          <p:cNvPr id="27" name="TextBox 26"/>
          <p:cNvSpPr txBox="1"/>
          <p:nvPr/>
        </p:nvSpPr>
        <p:spPr>
          <a:xfrm>
            <a:off x="4166798" y="5157192"/>
            <a:ext cx="1296144" cy="954107"/>
          </a:xfrm>
          <a:prstGeom prst="rect">
            <a:avLst/>
          </a:prstGeom>
          <a:noFill/>
        </p:spPr>
        <p:txBody>
          <a:bodyPr wrap="square" rtlCol="0">
            <a:spAutoFit/>
          </a:bodyPr>
          <a:lstStyle/>
          <a:p>
            <a:r>
              <a:rPr lang="zh-CN" altLang="en-US" sz="1400" dirty="0" smtClean="0"/>
              <a:t>根据数字图像数据对三色光进行增强或减弱调制</a:t>
            </a:r>
            <a:endParaRPr lang="zh-CN" altLang="en-US" sz="1400" dirty="0"/>
          </a:p>
        </p:txBody>
      </p:sp>
      <p:sp>
        <p:nvSpPr>
          <p:cNvPr id="28" name="TextBox 27"/>
          <p:cNvSpPr txBox="1"/>
          <p:nvPr/>
        </p:nvSpPr>
        <p:spPr>
          <a:xfrm>
            <a:off x="6038149" y="5157192"/>
            <a:ext cx="1296144" cy="738664"/>
          </a:xfrm>
          <a:prstGeom prst="rect">
            <a:avLst/>
          </a:prstGeom>
          <a:noFill/>
        </p:spPr>
        <p:txBody>
          <a:bodyPr wrap="square" rtlCol="0">
            <a:spAutoFit/>
          </a:bodyPr>
          <a:lstStyle/>
          <a:p>
            <a:r>
              <a:rPr lang="zh-CN" altLang="en-US" sz="1400" dirty="0" smtClean="0"/>
              <a:t>将调制后的光合成，投影出合成光</a:t>
            </a:r>
            <a:endParaRPr lang="zh-CN" altLang="en-US" sz="1400" dirty="0"/>
          </a:p>
        </p:txBody>
      </p:sp>
      <p:pic>
        <p:nvPicPr>
          <p:cNvPr id="13326" name="Picture 14" descr="https://timgsa.baidu.com/timg?image&amp;quality=80&amp;size=b9999_10000&amp;sec=1587057832878&amp;di=bef518e11b8f118fc4db964d41a6e175&amp;imgtype=0&amp;src=http%3A%2F%2Fpic.51yuansu.com%2Fpic3%2Fcover%2F03%2F50%2F31%2F5bbc0e86cd032_610.jpg"/>
          <p:cNvPicPr>
            <a:picLocks noChangeAspect="1" noChangeArrowheads="1"/>
          </p:cNvPicPr>
          <p:nvPr/>
        </p:nvPicPr>
        <p:blipFill>
          <a:blip r:embed="rId4"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572000" y="2924944"/>
            <a:ext cx="386886" cy="433186"/>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https://timgsa.baidu.com/timg?image&amp;quality=80&amp;size=b9999_10000&amp;sec=1587058010698&amp;di=2a7839343c196e0815cdcddbb3973a9f&amp;imgtype=0&amp;src=http%3A%2F%2Fimg00.hc360.com%2Fedu%2F201206%2F20120630083214537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4517" y="1083175"/>
            <a:ext cx="1688667" cy="1266500"/>
          </a:xfrm>
          <a:prstGeom prst="rect">
            <a:avLst/>
          </a:prstGeom>
          <a:noFill/>
          <a:extLst>
            <a:ext uri="{909E8E84-426E-40DD-AFC4-6F175D3DCCD1}">
              <a14:hiddenFill xmlns:a14="http://schemas.microsoft.com/office/drawing/2010/main">
                <a:solidFill>
                  <a:srgbClr val="FFFFFF"/>
                </a:solidFill>
              </a14:hiddenFill>
            </a:ext>
          </a:extLst>
        </p:spPr>
      </p:pic>
      <p:pic>
        <p:nvPicPr>
          <p:cNvPr id="13330" name="Picture 18" descr="https://timgsa.baidu.com/timg?image&amp;quality=80&amp;size=b9999_10000&amp;sec=1587058090358&amp;di=2455ffde0ee0ea5d5c9d8ab91b1cab50&amp;imgtype=0&amp;src=http%3A%2F%2Fimage.suning.cn%2Fuimg%2Fsop%2Fcommodity%2F192103217688118433929600_x.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9402" y="1156052"/>
            <a:ext cx="2075747" cy="1120746"/>
          </a:xfrm>
          <a:prstGeom prst="rect">
            <a:avLst/>
          </a:prstGeom>
          <a:noFill/>
          <a:extLst>
            <a:ext uri="{909E8E84-426E-40DD-AFC4-6F175D3DCCD1}">
              <a14:hiddenFill xmlns:a14="http://schemas.microsoft.com/office/drawing/2010/main">
                <a:solidFill>
                  <a:srgbClr val="FFFFFF"/>
                </a:solidFill>
              </a14:hiddenFill>
            </a:ext>
          </a:extLst>
        </p:spPr>
      </p:pic>
      <p:pic>
        <p:nvPicPr>
          <p:cNvPr id="13332" name="Picture 20" descr="DLP投影"/>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74693" y="1253625"/>
            <a:ext cx="1675334" cy="9255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779912" y="836712"/>
            <a:ext cx="609462" cy="369332"/>
          </a:xfrm>
          <a:prstGeom prst="rect">
            <a:avLst/>
          </a:prstGeom>
          <a:noFill/>
        </p:spPr>
        <p:txBody>
          <a:bodyPr wrap="none" rtlCol="0">
            <a:spAutoFit/>
          </a:bodyPr>
          <a:lstStyle/>
          <a:p>
            <a:r>
              <a:rPr lang="en-US" altLang="zh-CN" dirty="0" smtClean="0"/>
              <a:t>CRT</a:t>
            </a:r>
            <a:endParaRPr lang="zh-CN" altLang="en-US" dirty="0"/>
          </a:p>
        </p:txBody>
      </p:sp>
      <p:sp>
        <p:nvSpPr>
          <p:cNvPr id="35" name="TextBox 34"/>
          <p:cNvSpPr txBox="1"/>
          <p:nvPr/>
        </p:nvSpPr>
        <p:spPr>
          <a:xfrm>
            <a:off x="5542544" y="836712"/>
            <a:ext cx="651140" cy="369332"/>
          </a:xfrm>
          <a:prstGeom prst="rect">
            <a:avLst/>
          </a:prstGeom>
          <a:noFill/>
        </p:spPr>
        <p:txBody>
          <a:bodyPr wrap="none" rtlCol="0">
            <a:spAutoFit/>
          </a:bodyPr>
          <a:lstStyle/>
          <a:p>
            <a:r>
              <a:rPr lang="en-US" altLang="zh-CN" dirty="0" smtClean="0"/>
              <a:t>LCD</a:t>
            </a:r>
            <a:endParaRPr lang="zh-CN" altLang="en-US" dirty="0"/>
          </a:p>
        </p:txBody>
      </p:sp>
      <p:sp>
        <p:nvSpPr>
          <p:cNvPr id="36" name="TextBox 35"/>
          <p:cNvSpPr txBox="1"/>
          <p:nvPr/>
        </p:nvSpPr>
        <p:spPr>
          <a:xfrm>
            <a:off x="7486790" y="836712"/>
            <a:ext cx="599844" cy="369332"/>
          </a:xfrm>
          <a:prstGeom prst="rect">
            <a:avLst/>
          </a:prstGeom>
          <a:noFill/>
        </p:spPr>
        <p:txBody>
          <a:bodyPr wrap="none" rtlCol="0">
            <a:spAutoFit/>
          </a:bodyPr>
          <a:lstStyle/>
          <a:p>
            <a:r>
              <a:rPr lang="en-US" altLang="zh-CN" dirty="0" smtClean="0"/>
              <a:t>DLP</a:t>
            </a:r>
            <a:endParaRPr lang="zh-CN" altLang="en-US" dirty="0"/>
          </a:p>
        </p:txBody>
      </p:sp>
    </p:spTree>
    <p:extLst>
      <p:ext uri="{BB962C8B-B14F-4D97-AF65-F5344CB8AC3E}">
        <p14:creationId xmlns:p14="http://schemas.microsoft.com/office/powerpoint/2010/main" val="38090698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投影仪</a:t>
            </a:r>
            <a:endParaRPr lang="zh-CN" altLang="en-US" dirty="0"/>
          </a:p>
        </p:txBody>
      </p:sp>
      <p:sp>
        <p:nvSpPr>
          <p:cNvPr id="3" name="内容占位符 2"/>
          <p:cNvSpPr>
            <a:spLocks noGrp="1"/>
          </p:cNvSpPr>
          <p:nvPr>
            <p:ph idx="1"/>
          </p:nvPr>
        </p:nvSpPr>
        <p:spPr/>
        <p:txBody>
          <a:bodyPr/>
          <a:lstStyle/>
          <a:p>
            <a:r>
              <a:rPr lang="en-US" altLang="zh-CN" dirty="0" smtClean="0">
                <a:solidFill>
                  <a:srgbClr val="C00000"/>
                </a:solidFill>
              </a:rPr>
              <a:t>CRT</a:t>
            </a:r>
            <a:r>
              <a:rPr lang="zh-CN" altLang="en-US" dirty="0" smtClean="0">
                <a:solidFill>
                  <a:srgbClr val="C00000"/>
                </a:solidFill>
              </a:rPr>
              <a:t>投影仪的工作原理</a:t>
            </a:r>
            <a:endParaRPr lang="en-US" altLang="zh-CN" dirty="0"/>
          </a:p>
          <a:p>
            <a:endParaRPr lang="zh-CN" altLang="en-US" dirty="0"/>
          </a:p>
        </p:txBody>
      </p:sp>
      <p:grpSp>
        <p:nvGrpSpPr>
          <p:cNvPr id="12" name="组合 11"/>
          <p:cNvGrpSpPr/>
          <p:nvPr/>
        </p:nvGrpSpPr>
        <p:grpSpPr>
          <a:xfrm>
            <a:off x="1979712" y="3104964"/>
            <a:ext cx="5022558" cy="3096344"/>
            <a:chOff x="1619672" y="2831418"/>
            <a:chExt cx="5022558" cy="3096344"/>
          </a:xfrm>
        </p:grpSpPr>
        <p:pic>
          <p:nvPicPr>
            <p:cNvPr id="14342" name="Picture 6" descr="https://timgsa.baidu.com/timg?image&amp;quality=80&amp;size=b9999_10000&amp;sec=1587060257827&amp;di=4e17f2abb2c9a42413e90a4b63e4c648&amp;imgtype=0&amp;src=http%3A%2F%2Fhk3.21hifi.com%2Fmjhifi%2F20020624%2F01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91680" y="3789039"/>
              <a:ext cx="2162175" cy="1181101"/>
            </a:xfrm>
            <a:prstGeom prst="rect">
              <a:avLst/>
            </a:prstGeom>
            <a:noFill/>
            <a:extLst>
              <a:ext uri="{909E8E84-426E-40DD-AFC4-6F175D3DCCD1}">
                <a14:hiddenFill xmlns:a14="http://schemas.microsoft.com/office/drawing/2010/main">
                  <a:solidFill>
                    <a:srgbClr val="FFFFFF"/>
                  </a:solidFill>
                </a14:hiddenFill>
              </a:ext>
            </a:extLst>
          </p:spPr>
        </p:pic>
        <p:sp>
          <p:nvSpPr>
            <p:cNvPr id="5" name="平行四边形 4"/>
            <p:cNvSpPr/>
            <p:nvPr/>
          </p:nvSpPr>
          <p:spPr>
            <a:xfrm rot="5400000">
              <a:off x="4743019" y="4028551"/>
              <a:ext cx="3096344" cy="702078"/>
            </a:xfrm>
            <a:prstGeom prst="parallelogram">
              <a:avLst>
                <a:gd name="adj" fmla="val 57911"/>
              </a:avLst>
            </a:prstGeom>
            <a:gradFill>
              <a:gsLst>
                <a:gs pos="0">
                  <a:schemeClr val="bg1"/>
                </a:gs>
                <a:gs pos="100000">
                  <a:schemeClr val="bg1">
                    <a:lumMod val="85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a:off x="3853854" y="4077072"/>
              <a:ext cx="2230313" cy="1440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3635896" y="4265070"/>
              <a:ext cx="2448271" cy="114519"/>
            </a:xfrm>
            <a:prstGeom prst="rightArrow">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3419872" y="4431934"/>
              <a:ext cx="2664295" cy="144016"/>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619672" y="2924944"/>
              <a:ext cx="2520280" cy="923330"/>
            </a:xfrm>
            <a:prstGeom prst="rect">
              <a:avLst/>
            </a:prstGeom>
            <a:noFill/>
          </p:spPr>
          <p:txBody>
            <a:bodyPr wrap="square" rtlCol="0">
              <a:spAutoFit/>
            </a:bodyPr>
            <a:lstStyle/>
            <a:p>
              <a:r>
                <a:rPr lang="zh-CN" altLang="en-US" dirty="0" smtClean="0"/>
                <a:t>与</a:t>
              </a:r>
              <a:r>
                <a:rPr lang="en-US" altLang="zh-CN" dirty="0" smtClean="0"/>
                <a:t>CRT</a:t>
              </a:r>
              <a:r>
                <a:rPr lang="zh-CN" altLang="en-US" dirty="0" smtClean="0"/>
                <a:t>显示器类似，经过数据调制，分别从三个射线管中射出三色光</a:t>
              </a:r>
              <a:endParaRPr lang="zh-CN" altLang="en-US" dirty="0"/>
            </a:p>
          </p:txBody>
        </p:sp>
        <p:sp>
          <p:nvSpPr>
            <p:cNvPr id="13" name="TextBox 12"/>
            <p:cNvSpPr txBox="1"/>
            <p:nvPr/>
          </p:nvSpPr>
          <p:spPr>
            <a:xfrm>
              <a:off x="3437497" y="4653136"/>
              <a:ext cx="2520280" cy="646331"/>
            </a:xfrm>
            <a:prstGeom prst="rect">
              <a:avLst/>
            </a:prstGeom>
            <a:noFill/>
          </p:spPr>
          <p:txBody>
            <a:bodyPr wrap="square" rtlCol="0">
              <a:spAutoFit/>
            </a:bodyPr>
            <a:lstStyle/>
            <a:p>
              <a:r>
                <a:rPr lang="zh-CN" altLang="en-US" dirty="0" smtClean="0"/>
                <a:t>三色光经过透镜</a:t>
              </a:r>
              <a:r>
                <a:rPr lang="zh-CN" altLang="en-US" dirty="0" smtClean="0">
                  <a:solidFill>
                    <a:srgbClr val="C00000"/>
                  </a:solidFill>
                </a:rPr>
                <a:t>会聚</a:t>
              </a:r>
              <a:r>
                <a:rPr lang="zh-CN" altLang="en-US" dirty="0" smtClean="0"/>
                <a:t>到反射屏上，还原出彩色</a:t>
              </a:r>
              <a:endParaRPr lang="zh-CN" altLang="en-US" dirty="0"/>
            </a:p>
          </p:txBody>
        </p:sp>
        <p:sp>
          <p:nvSpPr>
            <p:cNvPr id="8" name="椭圆 7"/>
            <p:cNvSpPr/>
            <p:nvPr/>
          </p:nvSpPr>
          <p:spPr>
            <a:xfrm>
              <a:off x="6087356" y="3967204"/>
              <a:ext cx="207024" cy="432049"/>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190868" y="3994571"/>
              <a:ext cx="207024" cy="432049"/>
            </a:xfrm>
            <a:prstGeom prst="ellipse">
              <a:avLst/>
            </a:prstGeom>
            <a:solidFill>
              <a:srgbClr val="00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123778" y="4137117"/>
              <a:ext cx="207024" cy="432049"/>
            </a:xfrm>
            <a:prstGeom prst="ellipse">
              <a:avLst/>
            </a:prstGeom>
            <a:solidFill>
              <a:srgbClr val="000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4560952" y="764704"/>
            <a:ext cx="3703776" cy="2062103"/>
          </a:xfrm>
          <a:prstGeom prst="rect">
            <a:avLst/>
          </a:prstGeom>
          <a:noFill/>
          <a:ln>
            <a:solidFill>
              <a:schemeClr val="tx1"/>
            </a:solidFill>
          </a:ln>
        </p:spPr>
        <p:txBody>
          <a:bodyPr wrap="square" rtlCol="0">
            <a:spAutoFit/>
          </a:bodyPr>
          <a:lstStyle/>
          <a:p>
            <a:r>
              <a:rPr lang="zh-CN" altLang="en-US" sz="1600" dirty="0" smtClean="0"/>
              <a:t>优点：</a:t>
            </a:r>
            <a:endParaRPr lang="en-US" altLang="zh-CN" sz="1600" dirty="0" smtClean="0"/>
          </a:p>
          <a:p>
            <a:pPr marL="285750" indent="-285750">
              <a:buFont typeface="Arial" panose="020B0604020202020204" pitchFamily="34" charset="0"/>
              <a:buChar char="•"/>
            </a:pPr>
            <a:r>
              <a:rPr lang="zh-CN" altLang="en-US" sz="1600" dirty="0" smtClean="0"/>
              <a:t>色彩丰富</a:t>
            </a:r>
            <a:endParaRPr lang="en-US" altLang="zh-CN" sz="1600" dirty="0" smtClean="0"/>
          </a:p>
          <a:p>
            <a:pPr marL="285750" indent="-285750">
              <a:buFont typeface="Arial" panose="020B0604020202020204" pitchFamily="34" charset="0"/>
              <a:buChar char="•"/>
            </a:pPr>
            <a:r>
              <a:rPr lang="zh-CN" altLang="en-US" sz="1600" dirty="0" smtClean="0"/>
              <a:t>几何失真调整能力强</a:t>
            </a:r>
            <a:endParaRPr lang="en-US" altLang="zh-CN" sz="1600" dirty="0" smtClean="0"/>
          </a:p>
          <a:p>
            <a:r>
              <a:rPr lang="zh-CN" altLang="en-US" sz="1600" dirty="0" smtClean="0"/>
              <a:t>缺点：</a:t>
            </a:r>
            <a:endParaRPr lang="en-US" altLang="zh-CN" sz="1600" dirty="0" smtClean="0"/>
          </a:p>
          <a:p>
            <a:pPr marL="285750" indent="-285750">
              <a:buFont typeface="Arial" panose="020B0604020202020204" pitchFamily="34" charset="0"/>
              <a:buChar char="•"/>
            </a:pPr>
            <a:r>
              <a:rPr lang="zh-CN" altLang="en-US" sz="1600" dirty="0" smtClean="0"/>
              <a:t>分辨率和亮度相互制约，</a:t>
            </a:r>
            <a:r>
              <a:rPr lang="zh-CN" altLang="en-US" sz="1600" dirty="0"/>
              <a:t>要求环境光</a:t>
            </a:r>
            <a:r>
              <a:rPr lang="zh-CN" altLang="en-US" sz="1600" dirty="0" smtClean="0"/>
              <a:t>弱</a:t>
            </a:r>
            <a:endParaRPr lang="en-US" altLang="zh-CN" sz="1600" dirty="0" smtClean="0"/>
          </a:p>
          <a:p>
            <a:pPr marL="285750" indent="-285750">
              <a:buFont typeface="Arial" panose="020B0604020202020204" pitchFamily="34" charset="0"/>
              <a:buChar char="•"/>
            </a:pPr>
            <a:r>
              <a:rPr lang="zh-CN" altLang="en-US" sz="1600" dirty="0" smtClean="0"/>
              <a:t>操作复杂，调整繁琐</a:t>
            </a:r>
            <a:endParaRPr lang="en-US" altLang="zh-CN" sz="1600" dirty="0" smtClean="0"/>
          </a:p>
          <a:p>
            <a:pPr marL="285750" indent="-285750">
              <a:buFont typeface="Arial" panose="020B0604020202020204" pitchFamily="34" charset="0"/>
              <a:buChar char="•"/>
            </a:pPr>
            <a:r>
              <a:rPr lang="zh-CN" altLang="en-US" sz="1600" dirty="0" smtClean="0"/>
              <a:t>机身较大，不宜搬动</a:t>
            </a:r>
            <a:endParaRPr lang="zh-CN" altLang="en-US" sz="1600" dirty="0"/>
          </a:p>
        </p:txBody>
      </p:sp>
    </p:spTree>
    <p:extLst>
      <p:ext uri="{BB962C8B-B14F-4D97-AF65-F5344CB8AC3E}">
        <p14:creationId xmlns:p14="http://schemas.microsoft.com/office/powerpoint/2010/main" val="32177512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投影仪</a:t>
            </a:r>
            <a:endParaRPr lang="zh-CN" altLang="en-US" dirty="0"/>
          </a:p>
        </p:txBody>
      </p:sp>
      <p:sp>
        <p:nvSpPr>
          <p:cNvPr id="3" name="内容占位符 2"/>
          <p:cNvSpPr>
            <a:spLocks noGrp="1"/>
          </p:cNvSpPr>
          <p:nvPr>
            <p:ph idx="1"/>
          </p:nvPr>
        </p:nvSpPr>
        <p:spPr/>
        <p:txBody>
          <a:bodyPr/>
          <a:lstStyle/>
          <a:p>
            <a:r>
              <a:rPr lang="en-US" altLang="zh-CN" dirty="0" smtClean="0">
                <a:solidFill>
                  <a:srgbClr val="C00000"/>
                </a:solidFill>
              </a:rPr>
              <a:t>LCD</a:t>
            </a:r>
            <a:r>
              <a:rPr lang="zh-CN" altLang="en-US" dirty="0" smtClean="0">
                <a:solidFill>
                  <a:srgbClr val="C00000"/>
                </a:solidFill>
              </a:rPr>
              <a:t>投影仪工作原理</a:t>
            </a:r>
            <a:endParaRPr lang="zh-CN" altLang="en-US" dirty="0">
              <a:solidFill>
                <a:srgbClr val="C00000"/>
              </a:solidFill>
            </a:endParaRPr>
          </a:p>
        </p:txBody>
      </p:sp>
      <p:pic>
        <p:nvPicPr>
          <p:cNvPr id="15362" name="Picture 2" descr="https://timgsa.baidu.com/timg?image&amp;quality=80&amp;size=b9999_10000&amp;sec=1587055578596&amp;di=1a4d4d3a33b64956ec3118396a09b6b0&amp;imgtype=0&amp;src=http%3A%2F%2Fgss0.baidu.com%2F7Po3dSag_xI4khGko9WTAnF6hhy%2Fzhidao%2Fpic%2Fitem%2F80cb39dbb6fd52664fd63febac18972bd507364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924944"/>
            <a:ext cx="5238750" cy="3238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0952" y="764704"/>
            <a:ext cx="3703776" cy="1323439"/>
          </a:xfrm>
          <a:prstGeom prst="rect">
            <a:avLst/>
          </a:prstGeom>
          <a:noFill/>
          <a:ln>
            <a:solidFill>
              <a:schemeClr val="tx1"/>
            </a:solidFill>
          </a:ln>
        </p:spPr>
        <p:txBody>
          <a:bodyPr wrap="square" rtlCol="0">
            <a:spAutoFit/>
          </a:bodyPr>
          <a:lstStyle/>
          <a:p>
            <a:r>
              <a:rPr lang="zh-CN" altLang="en-US" sz="1600" dirty="0" smtClean="0"/>
              <a:t>优点：</a:t>
            </a:r>
            <a:endParaRPr lang="en-US" altLang="zh-CN" sz="1600" dirty="0" smtClean="0"/>
          </a:p>
          <a:p>
            <a:pPr marL="285750" indent="-285750">
              <a:buFont typeface="Arial" panose="020B0604020202020204" pitchFamily="34" charset="0"/>
              <a:buChar char="•"/>
            </a:pPr>
            <a:r>
              <a:rPr lang="zh-CN" altLang="en-US" sz="1600" dirty="0" smtClean="0"/>
              <a:t>色彩还原好</a:t>
            </a:r>
            <a:endParaRPr lang="en-US" altLang="zh-CN" sz="1600" dirty="0" smtClean="0"/>
          </a:p>
          <a:p>
            <a:pPr marL="285750" indent="-285750">
              <a:buFont typeface="Arial" panose="020B0604020202020204" pitchFamily="34" charset="0"/>
              <a:buChar char="•"/>
            </a:pPr>
            <a:r>
              <a:rPr lang="zh-CN" altLang="en-US" sz="1600" dirty="0" smtClean="0"/>
              <a:t>体积小，重量轻，携带方便</a:t>
            </a:r>
            <a:endParaRPr lang="en-US" altLang="zh-CN" sz="1600" dirty="0" smtClean="0"/>
          </a:p>
          <a:p>
            <a:r>
              <a:rPr lang="zh-CN" altLang="en-US" sz="1600" dirty="0" smtClean="0"/>
              <a:t>缺点：</a:t>
            </a:r>
            <a:endParaRPr lang="en-US" altLang="zh-CN" sz="1600" dirty="0" smtClean="0"/>
          </a:p>
          <a:p>
            <a:pPr marL="285750" indent="-285750">
              <a:buFont typeface="Arial" panose="020B0604020202020204" pitchFamily="34" charset="0"/>
              <a:buChar char="•"/>
            </a:pPr>
            <a:r>
              <a:rPr lang="zh-CN" altLang="en-US" sz="1600" dirty="0" smtClean="0"/>
              <a:t>亮度偏低</a:t>
            </a:r>
            <a:endParaRPr lang="zh-CN" altLang="en-US" sz="1600" dirty="0"/>
          </a:p>
        </p:txBody>
      </p:sp>
      <p:sp>
        <p:nvSpPr>
          <p:cNvPr id="4" name="TextBox 3"/>
          <p:cNvSpPr txBox="1"/>
          <p:nvPr/>
        </p:nvSpPr>
        <p:spPr>
          <a:xfrm>
            <a:off x="6012160" y="3067513"/>
            <a:ext cx="2160239" cy="646331"/>
          </a:xfrm>
          <a:prstGeom prst="rect">
            <a:avLst/>
          </a:prstGeom>
          <a:noFill/>
        </p:spPr>
        <p:txBody>
          <a:bodyPr wrap="square" rtlCol="0">
            <a:spAutoFit/>
          </a:bodyPr>
          <a:lstStyle/>
          <a:p>
            <a:r>
              <a:rPr lang="zh-CN" altLang="en-US" dirty="0" smtClean="0">
                <a:solidFill>
                  <a:schemeClr val="tx2"/>
                </a:solidFill>
              </a:rPr>
              <a:t>光源被两块滤光镜分解出</a:t>
            </a:r>
            <a:r>
              <a:rPr lang="en-US" altLang="zh-CN" dirty="0" smtClean="0">
                <a:solidFill>
                  <a:schemeClr val="tx2"/>
                </a:solidFill>
              </a:rPr>
              <a:t>RGB</a:t>
            </a:r>
            <a:r>
              <a:rPr lang="zh-CN" altLang="en-US" dirty="0" smtClean="0">
                <a:solidFill>
                  <a:schemeClr val="tx2"/>
                </a:solidFill>
              </a:rPr>
              <a:t>三色光</a:t>
            </a:r>
            <a:endParaRPr lang="zh-CN" altLang="en-US" dirty="0">
              <a:solidFill>
                <a:schemeClr val="tx2"/>
              </a:solidFill>
            </a:endParaRPr>
          </a:p>
        </p:txBody>
      </p:sp>
      <p:sp>
        <p:nvSpPr>
          <p:cNvPr id="7" name="TextBox 6"/>
          <p:cNvSpPr txBox="1"/>
          <p:nvPr/>
        </p:nvSpPr>
        <p:spPr>
          <a:xfrm>
            <a:off x="755576" y="4797152"/>
            <a:ext cx="2376263" cy="1477328"/>
          </a:xfrm>
          <a:prstGeom prst="rect">
            <a:avLst/>
          </a:prstGeom>
          <a:noFill/>
        </p:spPr>
        <p:txBody>
          <a:bodyPr wrap="square" rtlCol="0">
            <a:spAutoFit/>
          </a:bodyPr>
          <a:lstStyle/>
          <a:p>
            <a:r>
              <a:rPr lang="zh-CN" altLang="en-US" dirty="0" smtClean="0">
                <a:solidFill>
                  <a:schemeClr val="tx2"/>
                </a:solidFill>
              </a:rPr>
              <a:t>经过多块折射镜三色光会聚在聚光棱镜中。三块</a:t>
            </a:r>
            <a:r>
              <a:rPr lang="en-US" altLang="zh-CN" dirty="0" smtClean="0">
                <a:solidFill>
                  <a:schemeClr val="tx2"/>
                </a:solidFill>
              </a:rPr>
              <a:t>LCD</a:t>
            </a:r>
            <a:r>
              <a:rPr lang="zh-CN" altLang="en-US" dirty="0" smtClean="0">
                <a:solidFill>
                  <a:schemeClr val="tx2"/>
                </a:solidFill>
              </a:rPr>
              <a:t>面板根据数字图像信息控制三色光透光率</a:t>
            </a:r>
            <a:endParaRPr lang="zh-CN" altLang="en-US" dirty="0">
              <a:solidFill>
                <a:schemeClr val="tx2"/>
              </a:solidFill>
            </a:endParaRPr>
          </a:p>
        </p:txBody>
      </p:sp>
      <p:cxnSp>
        <p:nvCxnSpPr>
          <p:cNvPr id="8" name="直接箭头连接符 7"/>
          <p:cNvCxnSpPr/>
          <p:nvPr/>
        </p:nvCxnSpPr>
        <p:spPr>
          <a:xfrm flipV="1">
            <a:off x="2915816" y="4797152"/>
            <a:ext cx="504056"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5508104" y="3396052"/>
            <a:ext cx="504056" cy="3177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90119" y="2730601"/>
            <a:ext cx="2376263" cy="646331"/>
          </a:xfrm>
          <a:prstGeom prst="rect">
            <a:avLst/>
          </a:prstGeom>
          <a:noFill/>
        </p:spPr>
        <p:txBody>
          <a:bodyPr wrap="square" rtlCol="0">
            <a:spAutoFit/>
          </a:bodyPr>
          <a:lstStyle/>
          <a:p>
            <a:r>
              <a:rPr lang="zh-CN" altLang="en-US" dirty="0" smtClean="0">
                <a:solidFill>
                  <a:schemeClr val="tx2"/>
                </a:solidFill>
              </a:rPr>
              <a:t>聚光镜将三色光合成后放大透射到屏幕上</a:t>
            </a:r>
            <a:endParaRPr lang="zh-CN" altLang="en-US" dirty="0">
              <a:solidFill>
                <a:schemeClr val="tx2"/>
              </a:solidFill>
            </a:endParaRPr>
          </a:p>
        </p:txBody>
      </p:sp>
      <p:cxnSp>
        <p:nvCxnSpPr>
          <p:cNvPr id="15" name="直接箭头连接符 14"/>
          <p:cNvCxnSpPr/>
          <p:nvPr/>
        </p:nvCxnSpPr>
        <p:spPr>
          <a:xfrm flipH="1">
            <a:off x="3671900" y="3376932"/>
            <a:ext cx="252028" cy="3369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8712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投影仪</a:t>
            </a:r>
            <a:endParaRPr lang="zh-CN" altLang="en-US" dirty="0"/>
          </a:p>
        </p:txBody>
      </p:sp>
      <p:sp>
        <p:nvSpPr>
          <p:cNvPr id="3" name="内容占位符 2"/>
          <p:cNvSpPr>
            <a:spLocks noGrp="1"/>
          </p:cNvSpPr>
          <p:nvPr>
            <p:ph idx="1"/>
          </p:nvPr>
        </p:nvSpPr>
        <p:spPr/>
        <p:txBody>
          <a:bodyPr/>
          <a:lstStyle/>
          <a:p>
            <a:r>
              <a:rPr lang="en-US" altLang="zh-CN" dirty="0" smtClean="0"/>
              <a:t>DLP</a:t>
            </a:r>
            <a:r>
              <a:rPr lang="zh-CN" altLang="en-US" dirty="0" smtClean="0"/>
              <a:t>投影仪工作原理</a:t>
            </a:r>
            <a:endParaRPr lang="en-US" altLang="zh-CN" dirty="0" smtClean="0"/>
          </a:p>
          <a:p>
            <a:pPr lvl="1"/>
            <a:r>
              <a:rPr lang="zh-CN" altLang="en-US" dirty="0" smtClean="0">
                <a:solidFill>
                  <a:srgbClr val="C00000"/>
                </a:solidFill>
              </a:rPr>
              <a:t>数字微镜</a:t>
            </a:r>
            <a:r>
              <a:rPr lang="zh-CN" altLang="en-US" dirty="0" smtClean="0"/>
              <a:t>：根据二进制数据能进行</a:t>
            </a:r>
            <a:r>
              <a:rPr lang="en-US" altLang="zh-CN" dirty="0" smtClean="0"/>
              <a:t>±12°</a:t>
            </a:r>
            <a:r>
              <a:rPr lang="zh-CN" altLang="en-US" dirty="0" smtClean="0"/>
              <a:t>调整的微小反射镜</a:t>
            </a:r>
            <a:endParaRPr lang="zh-CN" altLang="en-US" dirty="0"/>
          </a:p>
        </p:txBody>
      </p:sp>
      <p:pic>
        <p:nvPicPr>
          <p:cNvPr id="16386" name="Picture 2" descr="http://file.elecfans.com/web1/M00/9E/45/o4YBAF04-oqAFhbuAADX5Rx5WNI74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7816"/>
          <a:stretch/>
        </p:blipFill>
        <p:spPr bwMode="auto">
          <a:xfrm>
            <a:off x="5436096" y="836712"/>
            <a:ext cx="2191172" cy="174570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timgsa.baidu.com/timg?image&amp;quality=80&amp;size=b9999_10000&amp;sec=1587062714323&amp;di=1db814b17593c433a94f0af7a31c7514&amp;imgtype=0&amp;src=http%3A%2F%2Fimg.hexun.com%2F2011-07-22%2F1316634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191" y="3602883"/>
            <a:ext cx="6501085" cy="2418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31640" y="6021288"/>
            <a:ext cx="3047629" cy="369332"/>
          </a:xfrm>
          <a:prstGeom prst="rect">
            <a:avLst/>
          </a:prstGeom>
          <a:noFill/>
        </p:spPr>
        <p:txBody>
          <a:bodyPr wrap="none" rtlCol="0">
            <a:spAutoFit/>
          </a:bodyPr>
          <a:lstStyle/>
          <a:p>
            <a:r>
              <a:rPr lang="en-US" altLang="zh-CN" dirty="0" smtClean="0"/>
              <a:t>DMD</a:t>
            </a:r>
            <a:r>
              <a:rPr lang="zh-CN" altLang="en-US" dirty="0" smtClean="0"/>
              <a:t>芯片（数字微镜矩阵）</a:t>
            </a:r>
            <a:endParaRPr lang="zh-CN" altLang="en-US" dirty="0"/>
          </a:p>
        </p:txBody>
      </p:sp>
      <p:sp>
        <p:nvSpPr>
          <p:cNvPr id="8" name="TextBox 7"/>
          <p:cNvSpPr txBox="1"/>
          <p:nvPr/>
        </p:nvSpPr>
        <p:spPr>
          <a:xfrm>
            <a:off x="5132963" y="6021288"/>
            <a:ext cx="2031325" cy="369332"/>
          </a:xfrm>
          <a:prstGeom prst="rect">
            <a:avLst/>
          </a:prstGeom>
          <a:noFill/>
        </p:spPr>
        <p:txBody>
          <a:bodyPr wrap="none" rtlCol="0">
            <a:spAutoFit/>
          </a:bodyPr>
          <a:lstStyle/>
          <a:p>
            <a:r>
              <a:rPr lang="zh-CN" altLang="en-US" dirty="0" smtClean="0"/>
              <a:t>数字微镜工作原理</a:t>
            </a:r>
            <a:endParaRPr lang="zh-CN" altLang="en-US" dirty="0"/>
          </a:p>
        </p:txBody>
      </p:sp>
    </p:spTree>
    <p:extLst>
      <p:ext uri="{BB962C8B-B14F-4D97-AF65-F5344CB8AC3E}">
        <p14:creationId xmlns:p14="http://schemas.microsoft.com/office/powerpoint/2010/main" val="3569264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投影仪</a:t>
            </a:r>
            <a:endParaRPr lang="zh-CN" altLang="en-US" dirty="0"/>
          </a:p>
        </p:txBody>
      </p:sp>
      <p:sp>
        <p:nvSpPr>
          <p:cNvPr id="3" name="内容占位符 2"/>
          <p:cNvSpPr>
            <a:spLocks noGrp="1"/>
          </p:cNvSpPr>
          <p:nvPr>
            <p:ph idx="1"/>
          </p:nvPr>
        </p:nvSpPr>
        <p:spPr/>
        <p:txBody>
          <a:bodyPr/>
          <a:lstStyle/>
          <a:p>
            <a:r>
              <a:rPr lang="en-US" altLang="zh-CN" dirty="0" smtClean="0"/>
              <a:t>DLP</a:t>
            </a:r>
            <a:r>
              <a:rPr lang="zh-CN" altLang="en-US" dirty="0" smtClean="0"/>
              <a:t>投影仪工作原理</a:t>
            </a:r>
            <a:endParaRPr lang="en-US" altLang="zh-CN" dirty="0" smtClean="0"/>
          </a:p>
        </p:txBody>
      </p:sp>
      <p:pic>
        <p:nvPicPr>
          <p:cNvPr id="17410" name="Picture 2" descr="https://pic3.zhimg.com/80/8dca032a057384dd0c2614277d8edfb2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016" y="2924944"/>
            <a:ext cx="5744360" cy="31683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28040" y="5733256"/>
            <a:ext cx="2448272" cy="646331"/>
          </a:xfrm>
          <a:prstGeom prst="rect">
            <a:avLst/>
          </a:prstGeom>
          <a:noFill/>
        </p:spPr>
        <p:txBody>
          <a:bodyPr wrap="square" rtlCol="0">
            <a:spAutoFit/>
          </a:bodyPr>
          <a:lstStyle/>
          <a:p>
            <a:r>
              <a:rPr lang="zh-CN" altLang="en-US" dirty="0" smtClean="0"/>
              <a:t>采用色轮对光源依次分解出</a:t>
            </a:r>
            <a:r>
              <a:rPr lang="en-US" altLang="zh-CN" dirty="0" smtClean="0"/>
              <a:t>RGB</a:t>
            </a:r>
            <a:r>
              <a:rPr lang="zh-CN" altLang="en-US" dirty="0" smtClean="0"/>
              <a:t>光</a:t>
            </a:r>
            <a:endParaRPr lang="zh-CN" altLang="en-US" dirty="0"/>
          </a:p>
        </p:txBody>
      </p:sp>
      <p:sp>
        <p:nvSpPr>
          <p:cNvPr id="10" name="TextBox 9"/>
          <p:cNvSpPr txBox="1"/>
          <p:nvPr/>
        </p:nvSpPr>
        <p:spPr>
          <a:xfrm>
            <a:off x="987880" y="3645024"/>
            <a:ext cx="2448272" cy="1200329"/>
          </a:xfrm>
          <a:prstGeom prst="rect">
            <a:avLst/>
          </a:prstGeom>
          <a:noFill/>
        </p:spPr>
        <p:txBody>
          <a:bodyPr wrap="square" rtlCol="0">
            <a:spAutoFit/>
          </a:bodyPr>
          <a:lstStyle/>
          <a:p>
            <a:r>
              <a:rPr lang="zh-CN" altLang="en-US" dirty="0" smtClean="0"/>
              <a:t>根据数字图像的二进制编码控制</a:t>
            </a:r>
            <a:r>
              <a:rPr lang="en-US" altLang="zh-CN" dirty="0" smtClean="0"/>
              <a:t>DMD</a:t>
            </a:r>
            <a:r>
              <a:rPr lang="zh-CN" altLang="en-US" dirty="0" smtClean="0"/>
              <a:t>中的数字微镜的开闭，反射出适当的三色光</a:t>
            </a:r>
            <a:endParaRPr lang="zh-CN" altLang="en-US" dirty="0"/>
          </a:p>
        </p:txBody>
      </p:sp>
      <p:sp>
        <p:nvSpPr>
          <p:cNvPr id="11" name="TextBox 10"/>
          <p:cNvSpPr txBox="1"/>
          <p:nvPr/>
        </p:nvSpPr>
        <p:spPr>
          <a:xfrm>
            <a:off x="5380368" y="2060848"/>
            <a:ext cx="2448272" cy="923330"/>
          </a:xfrm>
          <a:prstGeom prst="rect">
            <a:avLst/>
          </a:prstGeom>
          <a:noFill/>
        </p:spPr>
        <p:txBody>
          <a:bodyPr wrap="square" rtlCol="0">
            <a:spAutoFit/>
          </a:bodyPr>
          <a:lstStyle/>
          <a:p>
            <a:r>
              <a:rPr lang="zh-CN" altLang="en-US" dirty="0" smtClean="0"/>
              <a:t>三色光经过透镜调整最后通过合成棱镜合成完整的彩色图像</a:t>
            </a:r>
            <a:endParaRPr lang="zh-CN" altLang="en-US" dirty="0"/>
          </a:p>
        </p:txBody>
      </p:sp>
      <p:cxnSp>
        <p:nvCxnSpPr>
          <p:cNvPr id="7" name="直接箭头连接符 6"/>
          <p:cNvCxnSpPr/>
          <p:nvPr/>
        </p:nvCxnSpPr>
        <p:spPr>
          <a:xfrm flipH="1">
            <a:off x="5380368" y="2984178"/>
            <a:ext cx="432048" cy="3728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4588280" y="5733256"/>
            <a:ext cx="288032" cy="2735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60952" y="764704"/>
            <a:ext cx="3703776" cy="1323439"/>
          </a:xfrm>
          <a:prstGeom prst="rect">
            <a:avLst/>
          </a:prstGeom>
          <a:noFill/>
          <a:ln>
            <a:solidFill>
              <a:schemeClr val="tx1"/>
            </a:solidFill>
          </a:ln>
        </p:spPr>
        <p:txBody>
          <a:bodyPr wrap="square" rtlCol="0">
            <a:spAutoFit/>
          </a:bodyPr>
          <a:lstStyle/>
          <a:p>
            <a:r>
              <a:rPr lang="zh-CN" altLang="en-US" sz="1600" dirty="0" smtClean="0"/>
              <a:t>优点：</a:t>
            </a:r>
            <a:endParaRPr lang="en-US" altLang="zh-CN" sz="1600" dirty="0" smtClean="0"/>
          </a:p>
          <a:p>
            <a:pPr marL="285750" indent="-285750">
              <a:buFont typeface="Arial" panose="020B0604020202020204" pitchFamily="34" charset="0"/>
              <a:buChar char="•"/>
            </a:pPr>
            <a:r>
              <a:rPr lang="zh-CN" altLang="en-US" sz="1600" dirty="0" smtClean="0"/>
              <a:t>亮度高</a:t>
            </a:r>
            <a:endParaRPr lang="en-US" altLang="zh-CN" sz="1600" dirty="0" smtClean="0"/>
          </a:p>
          <a:p>
            <a:pPr marL="285750" indent="-285750">
              <a:buFont typeface="Arial" panose="020B0604020202020204" pitchFamily="34" charset="0"/>
              <a:buChar char="•"/>
            </a:pPr>
            <a:r>
              <a:rPr lang="zh-CN" altLang="en-US" sz="1600" dirty="0" smtClean="0"/>
              <a:t>体积小</a:t>
            </a:r>
            <a:endParaRPr lang="en-US" altLang="zh-CN" sz="1600" dirty="0" smtClean="0"/>
          </a:p>
          <a:p>
            <a:r>
              <a:rPr lang="zh-CN" altLang="en-US" sz="1600" dirty="0" smtClean="0"/>
              <a:t>缺点：</a:t>
            </a:r>
            <a:endParaRPr lang="en-US" altLang="zh-CN" sz="1600" dirty="0" smtClean="0"/>
          </a:p>
          <a:p>
            <a:pPr marL="285750" indent="-285750">
              <a:buFont typeface="Arial" panose="020B0604020202020204" pitchFamily="34" charset="0"/>
              <a:buChar char="•"/>
            </a:pPr>
            <a:r>
              <a:rPr lang="zh-CN" altLang="en-US" sz="1600" dirty="0" smtClean="0"/>
              <a:t>色彩不如</a:t>
            </a:r>
            <a:r>
              <a:rPr lang="en-US" altLang="zh-CN" sz="1600" dirty="0" smtClean="0"/>
              <a:t>LCD</a:t>
            </a:r>
            <a:endParaRPr lang="zh-CN" altLang="en-US" sz="1600" dirty="0"/>
          </a:p>
        </p:txBody>
      </p:sp>
    </p:spTree>
    <p:extLst>
      <p:ext uri="{BB962C8B-B14F-4D97-AF65-F5344CB8AC3E}">
        <p14:creationId xmlns:p14="http://schemas.microsoft.com/office/powerpoint/2010/main" val="29063510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输出设备</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打印机</a:t>
            </a:r>
            <a:r>
              <a:rPr lang="zh-CN" altLang="en-US" dirty="0" smtClean="0"/>
              <a:t>：将计算机中的文本或图像打印在纸及相关材质上的设备</a:t>
            </a:r>
            <a:endParaRPr lang="zh-CN" altLang="en-US" dirty="0"/>
          </a:p>
        </p:txBody>
      </p:sp>
      <p:pic>
        <p:nvPicPr>
          <p:cNvPr id="4" name="Picture 4" descr="C:\Documents and Settings\WangLu\桌面\通用卷筒针式打印机.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419543"/>
            <a:ext cx="2795596" cy="227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C:\Documents and Settings\WangLu\桌面\2008010239911992369864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788" y="3556124"/>
            <a:ext cx="2671674" cy="2005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C:\Documents and Settings\WangLu\桌面\7760D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3356992"/>
            <a:ext cx="2338546" cy="227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187624" y="5688862"/>
            <a:ext cx="1338828" cy="369332"/>
          </a:xfrm>
          <a:prstGeom prst="rect">
            <a:avLst/>
          </a:prstGeom>
          <a:noFill/>
        </p:spPr>
        <p:txBody>
          <a:bodyPr wrap="none" rtlCol="0">
            <a:spAutoFit/>
          </a:bodyPr>
          <a:lstStyle/>
          <a:p>
            <a:r>
              <a:rPr lang="zh-CN" altLang="en-US" dirty="0" smtClean="0"/>
              <a:t>针式打印机</a:t>
            </a:r>
            <a:endParaRPr lang="zh-CN" altLang="en-US" dirty="0"/>
          </a:p>
        </p:txBody>
      </p:sp>
      <p:sp>
        <p:nvSpPr>
          <p:cNvPr id="8" name="TextBox 7"/>
          <p:cNvSpPr txBox="1"/>
          <p:nvPr/>
        </p:nvSpPr>
        <p:spPr>
          <a:xfrm>
            <a:off x="4030211" y="5688862"/>
            <a:ext cx="1338828" cy="369332"/>
          </a:xfrm>
          <a:prstGeom prst="rect">
            <a:avLst/>
          </a:prstGeom>
          <a:noFill/>
        </p:spPr>
        <p:txBody>
          <a:bodyPr wrap="none" rtlCol="0">
            <a:spAutoFit/>
          </a:bodyPr>
          <a:lstStyle/>
          <a:p>
            <a:r>
              <a:rPr lang="zh-CN" altLang="en-US" dirty="0" smtClean="0"/>
              <a:t>喷墨打印机</a:t>
            </a:r>
            <a:endParaRPr lang="zh-CN" altLang="en-US" dirty="0"/>
          </a:p>
        </p:txBody>
      </p:sp>
      <p:sp>
        <p:nvSpPr>
          <p:cNvPr id="9" name="TextBox 8"/>
          <p:cNvSpPr txBox="1"/>
          <p:nvPr/>
        </p:nvSpPr>
        <p:spPr>
          <a:xfrm>
            <a:off x="6800051" y="5688862"/>
            <a:ext cx="1338828" cy="369332"/>
          </a:xfrm>
          <a:prstGeom prst="rect">
            <a:avLst/>
          </a:prstGeom>
          <a:noFill/>
        </p:spPr>
        <p:txBody>
          <a:bodyPr wrap="none" rtlCol="0">
            <a:spAutoFit/>
          </a:bodyPr>
          <a:lstStyle/>
          <a:p>
            <a:r>
              <a:rPr lang="zh-CN" altLang="en-US" dirty="0" smtClean="0"/>
              <a:t>激光打印机</a:t>
            </a:r>
            <a:endParaRPr lang="zh-CN" altLang="en-US" dirty="0"/>
          </a:p>
        </p:txBody>
      </p:sp>
    </p:spTree>
    <p:extLst>
      <p:ext uri="{BB962C8B-B14F-4D97-AF65-F5344CB8AC3E}">
        <p14:creationId xmlns:p14="http://schemas.microsoft.com/office/powerpoint/2010/main" val="18451509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键盘</a:t>
            </a:r>
          </a:p>
        </p:txBody>
      </p:sp>
      <p:sp>
        <p:nvSpPr>
          <p:cNvPr id="3" name="内容占位符 2"/>
          <p:cNvSpPr>
            <a:spLocks noGrp="1"/>
          </p:cNvSpPr>
          <p:nvPr>
            <p:ph idx="1"/>
          </p:nvPr>
        </p:nvSpPr>
        <p:spPr/>
        <p:txBody>
          <a:bodyPr/>
          <a:lstStyle/>
          <a:p>
            <a:pPr lvl="1"/>
            <a:r>
              <a:rPr lang="zh-CN" altLang="en-US" dirty="0" smtClean="0"/>
              <a:t>按键盘分布方式</a:t>
            </a:r>
            <a:endParaRPr lang="en-US" altLang="zh-CN" dirty="0" smtClean="0"/>
          </a:p>
          <a:p>
            <a:pPr lvl="2"/>
            <a:r>
              <a:rPr lang="en-US" altLang="zh-CN" dirty="0">
                <a:solidFill>
                  <a:srgbClr val="C00000"/>
                </a:solidFill>
              </a:rPr>
              <a:t>DVORAK</a:t>
            </a:r>
            <a:r>
              <a:rPr lang="zh-CN" altLang="en-US" dirty="0" smtClean="0">
                <a:solidFill>
                  <a:srgbClr val="C00000"/>
                </a:solidFill>
              </a:rPr>
              <a:t>布局</a:t>
            </a:r>
            <a:r>
              <a:rPr lang="zh-CN" altLang="en-US" dirty="0" smtClean="0"/>
              <a:t>，</a:t>
            </a:r>
            <a:r>
              <a:rPr lang="en-US" altLang="zh-CN" dirty="0" smtClean="0"/>
              <a:t>1936</a:t>
            </a:r>
            <a:r>
              <a:rPr lang="zh-CN" altLang="en-US" dirty="0"/>
              <a:t>年由美国人</a:t>
            </a:r>
            <a:r>
              <a:rPr lang="en-US" altLang="zh-CN" dirty="0"/>
              <a:t>August Dvorak</a:t>
            </a:r>
            <a:r>
              <a:rPr lang="zh-CN" altLang="en-US" dirty="0" smtClean="0"/>
              <a:t>设计。该布局大大</a:t>
            </a:r>
            <a:r>
              <a:rPr lang="zh-CN" altLang="en-US" dirty="0"/>
              <a:t>减少手指移动距离，从而大大提高输入速度</a:t>
            </a:r>
            <a:endParaRPr lang="en-US" altLang="zh-CN" dirty="0" smtClean="0"/>
          </a:p>
        </p:txBody>
      </p:sp>
      <p:pic>
        <p:nvPicPr>
          <p:cNvPr id="7" name="Picture 2" descr="C:\Documents and Settings\WangLu\桌面\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3872458"/>
            <a:ext cx="3849748" cy="128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Documents and Settings\WangLu\桌面\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5240610"/>
            <a:ext cx="3849748" cy="128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Documents and Settings\WangLu\桌面\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561" y="5240610"/>
            <a:ext cx="3849748" cy="128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6"/>
          <p:cNvSpPr txBox="1">
            <a:spLocks noChangeArrowheads="1"/>
          </p:cNvSpPr>
          <p:nvPr/>
        </p:nvSpPr>
        <p:spPr bwMode="auto">
          <a:xfrm>
            <a:off x="1890357" y="4314800"/>
            <a:ext cx="696689"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r>
              <a:rPr lang="zh-CN" altLang="en-US" dirty="0"/>
              <a:t>双手</a:t>
            </a:r>
          </a:p>
        </p:txBody>
      </p:sp>
      <p:sp>
        <p:nvSpPr>
          <p:cNvPr id="11" name="TextBox 7"/>
          <p:cNvSpPr txBox="1">
            <a:spLocks noChangeArrowheads="1"/>
          </p:cNvSpPr>
          <p:nvPr/>
        </p:nvSpPr>
        <p:spPr bwMode="auto">
          <a:xfrm>
            <a:off x="620495" y="4840560"/>
            <a:ext cx="74097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r>
              <a:rPr lang="zh-CN" altLang="en-US" dirty="0"/>
              <a:t>左手</a:t>
            </a:r>
          </a:p>
        </p:txBody>
      </p:sp>
      <p:sp>
        <p:nvSpPr>
          <p:cNvPr id="12" name="TextBox 8"/>
          <p:cNvSpPr txBox="1">
            <a:spLocks noChangeArrowheads="1"/>
          </p:cNvSpPr>
          <p:nvPr/>
        </p:nvSpPr>
        <p:spPr bwMode="auto">
          <a:xfrm>
            <a:off x="7802537" y="4847798"/>
            <a:ext cx="73377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r>
              <a:rPr lang="zh-CN" altLang="en-US" dirty="0"/>
              <a:t>右手</a:t>
            </a:r>
          </a:p>
        </p:txBody>
      </p:sp>
    </p:spTree>
    <p:extLst>
      <p:ext uri="{BB962C8B-B14F-4D97-AF65-F5344CB8AC3E}">
        <p14:creationId xmlns:p14="http://schemas.microsoft.com/office/powerpoint/2010/main" val="3479600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r>
              <a:rPr lang="zh-CN" altLang="en-US" dirty="0" smtClean="0">
                <a:solidFill>
                  <a:srgbClr val="C00000"/>
                </a:solidFill>
              </a:rPr>
              <a:t>针式打印机</a:t>
            </a:r>
            <a:r>
              <a:rPr lang="zh-CN" altLang="en-US" dirty="0" smtClean="0"/>
              <a:t>的工作原理</a:t>
            </a:r>
            <a:endParaRPr lang="en-US" altLang="zh-CN" dirty="0" smtClean="0"/>
          </a:p>
          <a:p>
            <a:endParaRPr lang="en-US" altLang="zh-CN" dirty="0">
              <a:solidFill>
                <a:srgbClr val="C00000"/>
              </a:solidFill>
            </a:endParaRPr>
          </a:p>
          <a:p>
            <a:endParaRPr lang="en-US" altLang="zh-CN" dirty="0" smtClean="0">
              <a:solidFill>
                <a:srgbClr val="C00000"/>
              </a:solidFill>
            </a:endParaRPr>
          </a:p>
          <a:p>
            <a:endParaRPr lang="en-US" altLang="zh-CN" dirty="0">
              <a:solidFill>
                <a:srgbClr val="C00000"/>
              </a:solidFill>
            </a:endParaRPr>
          </a:p>
          <a:p>
            <a:endParaRPr lang="en-US" altLang="zh-CN" dirty="0" smtClean="0">
              <a:solidFill>
                <a:srgbClr val="C00000"/>
              </a:solidFill>
            </a:endParaRPr>
          </a:p>
          <a:p>
            <a:endParaRPr lang="en-US" altLang="zh-CN" dirty="0">
              <a:solidFill>
                <a:srgbClr val="C00000"/>
              </a:solidFill>
            </a:endParaRPr>
          </a:p>
          <a:p>
            <a:endParaRPr lang="en-US" altLang="zh-CN" dirty="0" smtClean="0">
              <a:solidFill>
                <a:srgbClr val="C00000"/>
              </a:solidFill>
            </a:endParaRPr>
          </a:p>
          <a:p>
            <a:endParaRPr lang="en-US" altLang="zh-CN" dirty="0">
              <a:solidFill>
                <a:srgbClr val="C00000"/>
              </a:solidFill>
            </a:endParaRPr>
          </a:p>
          <a:p>
            <a:r>
              <a:rPr lang="zh-CN" altLang="en-US" dirty="0" smtClean="0">
                <a:solidFill>
                  <a:srgbClr val="C00000"/>
                </a:solidFill>
              </a:rPr>
              <a:t>喷墨打印机</a:t>
            </a:r>
            <a:r>
              <a:rPr lang="zh-CN" altLang="en-US" dirty="0"/>
              <a:t>的工作</a:t>
            </a:r>
            <a:r>
              <a:rPr lang="zh-CN" altLang="en-US" dirty="0" smtClean="0"/>
              <a:t>原理与针式类似</a:t>
            </a:r>
            <a:endParaRPr lang="zh-CN" altLang="en-US" dirty="0"/>
          </a:p>
          <a:p>
            <a:endParaRPr lang="zh-CN" altLang="en-US" dirty="0">
              <a:solidFill>
                <a:srgbClr val="C00000"/>
              </a:solidFill>
            </a:endParaRPr>
          </a:p>
        </p:txBody>
      </p:sp>
      <p:sp>
        <p:nvSpPr>
          <p:cNvPr id="2" name="标题 1"/>
          <p:cNvSpPr>
            <a:spLocks noGrp="1"/>
          </p:cNvSpPr>
          <p:nvPr>
            <p:ph type="title"/>
          </p:nvPr>
        </p:nvSpPr>
        <p:spPr/>
        <p:txBody>
          <a:bodyPr/>
          <a:lstStyle/>
          <a:p>
            <a:r>
              <a:rPr lang="zh-CN" altLang="en-US" dirty="0" smtClean="0"/>
              <a:t>打印机</a:t>
            </a:r>
            <a:endParaRPr lang="zh-CN" altLang="en-US" dirty="0"/>
          </a:p>
        </p:txBody>
      </p:sp>
      <p:pic>
        <p:nvPicPr>
          <p:cNvPr id="18434" name="Picture 2" descr="https://timgsa.baidu.com/timg?image&amp;quality=80&amp;size=b9999_10000&amp;sec=1587064295820&amp;di=ec2af8c41c1760e86074142282d0d37b&amp;imgtype=0&amp;src=http%3A%2F%2Fgss0.baidu.com%2F-Po3dSag_xI4khGko9WTAnF6hhy%2Fzhidao%2Fpic%2Fitem%2F78310a55b319ebc42c6318f98426cffc1e1716b2.jpg"/>
          <p:cNvPicPr>
            <a:picLocks noChangeAspect="1" noChangeArrowheads="1"/>
          </p:cNvPicPr>
          <p:nvPr/>
        </p:nvPicPr>
        <p:blipFill rotWithShape="1">
          <a:blip r:embed="rId2">
            <a:extLst>
              <a:ext uri="{28A0092B-C50C-407E-A947-70E740481C1C}">
                <a14:useLocalDpi xmlns:a14="http://schemas.microsoft.com/office/drawing/2010/main" val="0"/>
              </a:ext>
            </a:extLst>
          </a:blip>
          <a:srcRect b="9895"/>
          <a:stretch/>
        </p:blipFill>
        <p:spPr bwMode="auto">
          <a:xfrm>
            <a:off x="1259632" y="2852936"/>
            <a:ext cx="6357223" cy="2940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36096" y="2564904"/>
            <a:ext cx="2664296" cy="646331"/>
          </a:xfrm>
          <a:prstGeom prst="rect">
            <a:avLst/>
          </a:prstGeom>
          <a:noFill/>
        </p:spPr>
        <p:txBody>
          <a:bodyPr wrap="square" rtlCol="0">
            <a:spAutoFit/>
          </a:bodyPr>
          <a:lstStyle/>
          <a:p>
            <a:r>
              <a:rPr lang="zh-CN" altLang="en-US" dirty="0" smtClean="0">
                <a:solidFill>
                  <a:srgbClr val="C00000"/>
                </a:solidFill>
              </a:rPr>
              <a:t>通过对电脑输出数据编码，控制哪些针要伸出</a:t>
            </a:r>
            <a:endParaRPr lang="zh-CN" altLang="en-US" dirty="0">
              <a:solidFill>
                <a:srgbClr val="C00000"/>
              </a:solidFill>
            </a:endParaRPr>
          </a:p>
        </p:txBody>
      </p:sp>
      <p:sp>
        <p:nvSpPr>
          <p:cNvPr id="6" name="TextBox 5"/>
          <p:cNvSpPr txBox="1"/>
          <p:nvPr/>
        </p:nvSpPr>
        <p:spPr>
          <a:xfrm>
            <a:off x="1403648" y="2852936"/>
            <a:ext cx="2664296" cy="646331"/>
          </a:xfrm>
          <a:prstGeom prst="rect">
            <a:avLst/>
          </a:prstGeom>
          <a:noFill/>
        </p:spPr>
        <p:txBody>
          <a:bodyPr wrap="square" rtlCol="0">
            <a:spAutoFit/>
          </a:bodyPr>
          <a:lstStyle/>
          <a:p>
            <a:r>
              <a:rPr lang="zh-CN" altLang="en-US" dirty="0" smtClean="0">
                <a:solidFill>
                  <a:srgbClr val="C00000"/>
                </a:solidFill>
              </a:rPr>
              <a:t>伸出的针打在色带上，将色粉印在打印纸上</a:t>
            </a:r>
            <a:endParaRPr lang="zh-CN" altLang="en-US" dirty="0">
              <a:solidFill>
                <a:srgbClr val="C00000"/>
              </a:solidFill>
            </a:endParaRPr>
          </a:p>
        </p:txBody>
      </p:sp>
      <p:cxnSp>
        <p:nvCxnSpPr>
          <p:cNvPr id="7" name="直接箭头连接符 6"/>
          <p:cNvCxnSpPr/>
          <p:nvPr/>
        </p:nvCxnSpPr>
        <p:spPr>
          <a:xfrm>
            <a:off x="2370232" y="3499267"/>
            <a:ext cx="0" cy="721821"/>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5868144" y="3211235"/>
            <a:ext cx="578832" cy="36091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99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wipe(left)">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打印机</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激光打印机</a:t>
            </a:r>
            <a:r>
              <a:rPr lang="zh-CN" altLang="en-US" dirty="0" smtClean="0"/>
              <a:t>由感光鼓、滚筒、打底电晕丝和转移电晕丝等组成。</a:t>
            </a:r>
            <a:endParaRPr lang="en-US" altLang="zh-CN" dirty="0" smtClean="0"/>
          </a:p>
          <a:p>
            <a:pPr lvl="1"/>
            <a:endParaRPr lang="zh-CN" altLang="en-US" dirty="0">
              <a:solidFill>
                <a:srgbClr val="C00000"/>
              </a:solidFill>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212975"/>
            <a:ext cx="3211265" cy="31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22943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打印机</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激光打印机</a:t>
            </a:r>
            <a:r>
              <a:rPr lang="zh-CN" altLang="en-US" dirty="0" smtClean="0"/>
              <a:t>的工作原理：</a:t>
            </a:r>
            <a:endParaRPr lang="en-US" altLang="zh-CN" dirty="0" smtClean="0"/>
          </a:p>
          <a:p>
            <a:pPr lvl="1"/>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23" y="3089301"/>
            <a:ext cx="1884908" cy="18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48623" y="4908908"/>
            <a:ext cx="1868734" cy="1169551"/>
          </a:xfrm>
          <a:prstGeom prst="rect">
            <a:avLst/>
          </a:prstGeom>
        </p:spPr>
        <p:txBody>
          <a:bodyPr wrap="square">
            <a:spAutoFit/>
          </a:bodyPr>
          <a:lstStyle/>
          <a:p>
            <a:pPr marL="0" lvl="1"/>
            <a:r>
              <a:rPr lang="zh-CN" altLang="en-US" sz="1400" dirty="0"/>
              <a:t>激光打印机开始工作时，感光鼓旋转通过打底电晕丝，使整个感光鼓的表面带上电荷。</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357" y="3088677"/>
            <a:ext cx="1841631" cy="1834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214" y="3089301"/>
            <a:ext cx="1950745" cy="18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751" r="7361"/>
          <a:stretch/>
        </p:blipFill>
        <p:spPr bwMode="auto">
          <a:xfrm>
            <a:off x="6228184" y="3088677"/>
            <a:ext cx="2454729" cy="1834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390254" y="4908908"/>
            <a:ext cx="1868734" cy="1384995"/>
          </a:xfrm>
          <a:prstGeom prst="rect">
            <a:avLst/>
          </a:prstGeom>
        </p:spPr>
        <p:txBody>
          <a:bodyPr wrap="square">
            <a:spAutoFit/>
          </a:bodyPr>
          <a:lstStyle/>
          <a:p>
            <a:pPr marL="0" lvl="1"/>
            <a:r>
              <a:rPr lang="zh-CN" altLang="en-US" sz="1400" dirty="0" smtClean="0"/>
              <a:t>打印机处理器将打印数据转码后，通过激光发射器和旋转的多棱反射镜射到感光鼓上，被光线射中的电荷会丢失</a:t>
            </a:r>
            <a:endParaRPr lang="zh-CN" altLang="en-US" sz="1400" dirty="0"/>
          </a:p>
        </p:txBody>
      </p:sp>
      <p:sp>
        <p:nvSpPr>
          <p:cNvPr id="10" name="矩形 9"/>
          <p:cNvSpPr/>
          <p:nvPr/>
        </p:nvSpPr>
        <p:spPr>
          <a:xfrm>
            <a:off x="4285402" y="4908908"/>
            <a:ext cx="1868734" cy="1169551"/>
          </a:xfrm>
          <a:prstGeom prst="rect">
            <a:avLst/>
          </a:prstGeom>
        </p:spPr>
        <p:txBody>
          <a:bodyPr wrap="square">
            <a:spAutoFit/>
          </a:bodyPr>
          <a:lstStyle/>
          <a:p>
            <a:pPr marL="0" lvl="1"/>
            <a:r>
              <a:rPr lang="zh-CN" altLang="en-US" sz="1400" dirty="0"/>
              <a:t>感光鼓旋转到上粉盒，其表面被磁化的点将吸附碳粉，从而在感光鼓上形成将要打印的碳粉图像</a:t>
            </a:r>
          </a:p>
        </p:txBody>
      </p:sp>
      <p:sp>
        <p:nvSpPr>
          <p:cNvPr id="11" name="矩形 10"/>
          <p:cNvSpPr/>
          <p:nvPr/>
        </p:nvSpPr>
        <p:spPr>
          <a:xfrm>
            <a:off x="6228183" y="4908908"/>
            <a:ext cx="2454729" cy="1600438"/>
          </a:xfrm>
          <a:prstGeom prst="rect">
            <a:avLst/>
          </a:prstGeom>
        </p:spPr>
        <p:txBody>
          <a:bodyPr wrap="square">
            <a:spAutoFit/>
          </a:bodyPr>
          <a:lstStyle/>
          <a:p>
            <a:pPr marL="0" lvl="1"/>
            <a:r>
              <a:rPr lang="zh-CN" altLang="en-US" sz="1400" dirty="0"/>
              <a:t>打印纸从感光鼓和转移电晕丝之间通过，转移电晕丝将产生比感光鼓上更强的磁场，碳粉受吸引从感光鼓上脱离，向转移电晕丝方向移动，结果是在不断向前运动的打印纸上形成碳粉图像</a:t>
            </a:r>
          </a:p>
        </p:txBody>
      </p:sp>
    </p:spTree>
    <p:extLst>
      <p:ext uri="{BB962C8B-B14F-4D97-AF65-F5344CB8AC3E}">
        <p14:creationId xmlns:p14="http://schemas.microsoft.com/office/powerpoint/2010/main" val="4277024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打印机</a:t>
            </a:r>
            <a:endParaRPr lang="zh-CN" altLang="en-US" dirty="0"/>
          </a:p>
        </p:txBody>
      </p:sp>
      <p:sp>
        <p:nvSpPr>
          <p:cNvPr id="3" name="内容占位符 2"/>
          <p:cNvSpPr>
            <a:spLocks noGrp="1"/>
          </p:cNvSpPr>
          <p:nvPr>
            <p:ph idx="1"/>
          </p:nvPr>
        </p:nvSpPr>
        <p:spPr/>
        <p:txBody>
          <a:bodyPr/>
          <a:lstStyle/>
          <a:p>
            <a:r>
              <a:rPr lang="zh-CN" altLang="en-US" dirty="0" smtClean="0"/>
              <a:t>重要指标</a:t>
            </a:r>
            <a:endParaRPr lang="en-US" altLang="zh-CN" dirty="0" smtClean="0"/>
          </a:p>
          <a:p>
            <a:pPr lvl="1"/>
            <a:r>
              <a:rPr lang="zh-CN" altLang="en-US" dirty="0" smtClean="0">
                <a:solidFill>
                  <a:srgbClr val="C00000"/>
                </a:solidFill>
              </a:rPr>
              <a:t>打印分辨率</a:t>
            </a:r>
            <a:r>
              <a:rPr lang="zh-CN" altLang="en-US" dirty="0" smtClean="0"/>
              <a:t>：在打印输出时横向和纵向两个方向上每英寸最多能够打印的点数（</a:t>
            </a:r>
            <a:r>
              <a:rPr lang="en-US" altLang="zh-CN" dirty="0" smtClean="0">
                <a:latin typeface="宋体"/>
                <a:ea typeface="宋体"/>
              </a:rPr>
              <a:t>≥</a:t>
            </a:r>
            <a:r>
              <a:rPr lang="en-US" altLang="zh-CN" dirty="0" smtClean="0"/>
              <a:t>600*600DPI</a:t>
            </a:r>
            <a:r>
              <a:rPr lang="zh-CN" altLang="en-US" dirty="0" smtClean="0"/>
              <a:t>）</a:t>
            </a:r>
            <a:endParaRPr lang="en-US" altLang="zh-CN" dirty="0" smtClean="0"/>
          </a:p>
          <a:p>
            <a:pPr lvl="1"/>
            <a:r>
              <a:rPr lang="zh-CN" altLang="en-US" dirty="0" smtClean="0">
                <a:solidFill>
                  <a:srgbClr val="C00000"/>
                </a:solidFill>
              </a:rPr>
              <a:t>打印速度</a:t>
            </a:r>
            <a:r>
              <a:rPr lang="zh-CN" altLang="en-US" dirty="0" smtClean="0"/>
              <a:t>：在使用</a:t>
            </a:r>
            <a:r>
              <a:rPr lang="en-US" altLang="zh-CN" dirty="0" smtClean="0"/>
              <a:t>A4</a:t>
            </a:r>
            <a:r>
              <a:rPr lang="zh-CN" altLang="en-US" dirty="0" smtClean="0"/>
              <a:t>幅面打印纸打印各色碳粉覆盖率为</a:t>
            </a:r>
            <a:r>
              <a:rPr lang="en-US" altLang="zh-CN" dirty="0" smtClean="0"/>
              <a:t>5%</a:t>
            </a:r>
            <a:r>
              <a:rPr lang="zh-CN" altLang="en-US" dirty="0" smtClean="0"/>
              <a:t>情况下，打印机每分钟打印输出的纸张页数（</a:t>
            </a:r>
            <a:r>
              <a:rPr lang="en-US" altLang="zh-CN" dirty="0" smtClean="0">
                <a:latin typeface="宋体"/>
                <a:ea typeface="宋体"/>
              </a:rPr>
              <a:t>≥</a:t>
            </a:r>
            <a:r>
              <a:rPr lang="en-US" altLang="zh-CN" dirty="0" smtClean="0">
                <a:latin typeface="+mn-ea"/>
              </a:rPr>
              <a:t>35</a:t>
            </a:r>
            <a:r>
              <a:rPr lang="zh-CN" altLang="en-US" dirty="0" smtClean="0">
                <a:latin typeface="+mn-ea"/>
              </a:rPr>
              <a:t>页</a:t>
            </a:r>
            <a:r>
              <a:rPr lang="en-US" altLang="zh-CN" dirty="0" smtClean="0">
                <a:latin typeface="+mn-ea"/>
              </a:rPr>
              <a:t>/</a:t>
            </a:r>
            <a:r>
              <a:rPr lang="zh-CN" altLang="en-US" dirty="0" smtClean="0">
                <a:latin typeface="+mn-ea"/>
              </a:rPr>
              <a:t>分钟</a:t>
            </a:r>
            <a:r>
              <a:rPr lang="zh-CN" altLang="en-US" dirty="0" smtClean="0"/>
              <a:t>）</a:t>
            </a:r>
            <a:endParaRPr lang="en-US" altLang="zh-CN" dirty="0" smtClean="0"/>
          </a:p>
          <a:p>
            <a:pPr lvl="1"/>
            <a:r>
              <a:rPr lang="zh-CN" altLang="en-US" dirty="0" smtClean="0">
                <a:solidFill>
                  <a:srgbClr val="C00000"/>
                </a:solidFill>
              </a:rPr>
              <a:t>打印幅面</a:t>
            </a:r>
            <a:r>
              <a:rPr lang="zh-CN" altLang="en-US" dirty="0" smtClean="0"/>
              <a:t>：打印机可打印输出的面积（</a:t>
            </a:r>
            <a:r>
              <a:rPr lang="en-US" altLang="zh-CN" dirty="0" smtClean="0"/>
              <a:t>A3</a:t>
            </a:r>
            <a:r>
              <a:rPr lang="zh-CN" altLang="en-US" dirty="0" smtClean="0"/>
              <a:t>，</a:t>
            </a:r>
            <a:r>
              <a:rPr lang="en-US" altLang="zh-CN" dirty="0" smtClean="0"/>
              <a:t>A4</a:t>
            </a:r>
            <a:r>
              <a:rPr lang="zh-CN" altLang="en-US" dirty="0" smtClean="0"/>
              <a:t>）</a:t>
            </a:r>
            <a:endParaRPr lang="en-US" altLang="zh-CN" dirty="0" smtClean="0"/>
          </a:p>
          <a:p>
            <a:pPr lvl="1"/>
            <a:r>
              <a:rPr lang="zh-CN" altLang="en-US" dirty="0" smtClean="0">
                <a:solidFill>
                  <a:srgbClr val="C00000"/>
                </a:solidFill>
              </a:rPr>
              <a:t>最大打印能力</a:t>
            </a:r>
            <a:r>
              <a:rPr lang="zh-CN" altLang="en-US" dirty="0" smtClean="0"/>
              <a:t>：打印机所能负担的最高打印限度（每月最多打印多少页）</a:t>
            </a:r>
            <a:endParaRPr lang="en-US" altLang="zh-CN" dirty="0" smtClean="0"/>
          </a:p>
          <a:p>
            <a:pPr lvl="1"/>
            <a:endParaRPr lang="zh-CN" altLang="en-US" dirty="0"/>
          </a:p>
        </p:txBody>
      </p:sp>
    </p:spTree>
    <p:extLst>
      <p:ext uri="{BB962C8B-B14F-4D97-AF65-F5344CB8AC3E}">
        <p14:creationId xmlns:p14="http://schemas.microsoft.com/office/powerpoint/2010/main" val="32553982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输出设备</a:t>
            </a:r>
            <a:endParaRPr lang="zh-CN" altLang="en-US" dirty="0"/>
          </a:p>
        </p:txBody>
      </p:sp>
      <p:sp>
        <p:nvSpPr>
          <p:cNvPr id="3" name="内容占位符 2"/>
          <p:cNvSpPr>
            <a:spLocks noGrp="1"/>
          </p:cNvSpPr>
          <p:nvPr>
            <p:ph idx="1"/>
          </p:nvPr>
        </p:nvSpPr>
        <p:spPr/>
        <p:txBody>
          <a:bodyPr/>
          <a:lstStyle/>
          <a:p>
            <a:r>
              <a:rPr lang="en-US" altLang="zh-CN" dirty="0" smtClean="0">
                <a:solidFill>
                  <a:srgbClr val="C00000"/>
                </a:solidFill>
              </a:rPr>
              <a:t>3D</a:t>
            </a:r>
            <a:r>
              <a:rPr lang="zh-CN" altLang="en-US" dirty="0" smtClean="0">
                <a:solidFill>
                  <a:srgbClr val="C00000"/>
                </a:solidFill>
              </a:rPr>
              <a:t>打印机</a:t>
            </a:r>
            <a:r>
              <a:rPr lang="zh-CN" altLang="en-US" dirty="0" smtClean="0"/>
              <a:t>：采用特殊蜡材、粉末状金属或塑料等可黏合材料制造三维物体的设备</a:t>
            </a:r>
            <a:endParaRPr lang="zh-CN" altLang="en-US" dirty="0"/>
          </a:p>
        </p:txBody>
      </p:sp>
      <p:pic>
        <p:nvPicPr>
          <p:cNvPr id="12290" name="Picture 2" descr="https://timgsa.baidu.com/timg?image&amp;quality=80&amp;size=b9999_10000&amp;sec=1587208486421&amp;di=67d8bf2cf59864213550ff469af63752&amp;imgtype=0&amp;src=http%3A%2F%2Fimage07.71.net%2Fimage07%2F55%2F51%2F15%2F77%2F06e06315-4ed1-4344-a9a4-ccc21e33ddf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020" y="3153668"/>
            <a:ext cx="6440248"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10060" y="476672"/>
            <a:ext cx="6768752" cy="923330"/>
          </a:xfrm>
          <a:prstGeom prst="rect">
            <a:avLst/>
          </a:prstGeom>
        </p:spPr>
        <p:txBody>
          <a:bodyPr wrap="square">
            <a:spAutoFit/>
          </a:bodyPr>
          <a:lstStyle/>
          <a:p>
            <a:r>
              <a:rPr lang="en-US" altLang="zh-CN" dirty="0" smtClean="0"/>
              <a:t>3D</a:t>
            </a:r>
            <a:r>
              <a:rPr lang="zh-CN" altLang="en-US" dirty="0" smtClean="0"/>
              <a:t>打印机的工作方式：</a:t>
            </a:r>
            <a:r>
              <a:rPr lang="en-US" altLang="zh-CN" dirty="0" smtClean="0">
                <a:hlinkClick r:id="rId3"/>
              </a:rPr>
              <a:t>https</a:t>
            </a:r>
            <a:r>
              <a:rPr lang="en-US" altLang="zh-CN" dirty="0">
                <a:hlinkClick r:id="rId3"/>
              </a:rPr>
              <a:t>://</a:t>
            </a:r>
            <a:r>
              <a:rPr lang="en-US" altLang="zh-CN" dirty="0" smtClean="0">
                <a:hlinkClick r:id="rId3"/>
              </a:rPr>
              <a:t>haokan.baidu.com/v?vid=7593024394151203795&amp;pd=bjh&amp;fr=bjhauthor&amp;type=video</a:t>
            </a:r>
            <a:endParaRPr lang="en-US" altLang="zh-CN" dirty="0" smtClean="0"/>
          </a:p>
        </p:txBody>
      </p:sp>
      <p:pic>
        <p:nvPicPr>
          <p:cNvPr id="6"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858" y="667427"/>
            <a:ext cx="625504" cy="54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46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语音交互设备</a:t>
            </a:r>
          </a:p>
        </p:txBody>
      </p:sp>
      <p:sp>
        <p:nvSpPr>
          <p:cNvPr id="3" name="内容占位符 2"/>
          <p:cNvSpPr>
            <a:spLocks noGrp="1"/>
          </p:cNvSpPr>
          <p:nvPr>
            <p:ph idx="1"/>
          </p:nvPr>
        </p:nvSpPr>
        <p:spPr/>
        <p:txBody>
          <a:bodyPr/>
          <a:lstStyle/>
          <a:p>
            <a:r>
              <a:rPr lang="zh-CN" altLang="en-US" dirty="0" smtClean="0"/>
              <a:t>以语音作为传输内容的设备</a:t>
            </a:r>
            <a:endParaRPr lang="zh-CN" altLang="en-US" dirty="0"/>
          </a:p>
        </p:txBody>
      </p:sp>
      <p:pic>
        <p:nvPicPr>
          <p:cNvPr id="13314" name="Picture 2" descr="https://ss3.bdstatic.com/70cFv8Sh_Q1YnxGkpoWK1HF6hhy/it/u=1811403136,911388863&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12976"/>
            <a:ext cx="2674268" cy="267426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timgsa.baidu.com/timg?image&amp;quality=80&amp;size=b9999_10000&amp;sec=1587208903664&amp;di=e2c442fe6bf6655e5ddab3779c4bcf79&amp;imgtype=0&amp;src=http%3A%2F%2Fm.360buyimg.com%2Fn12%2Fjfs%2Ft2458%2F350%2F286545666%2F93757%2F7199da59%2F55fab614Nb667adbb.jpg%2521q70.jpg"/>
          <p:cNvPicPr>
            <a:picLocks noChangeAspect="1" noChangeArrowheads="1"/>
          </p:cNvPicPr>
          <p:nvPr/>
        </p:nvPicPr>
        <p:blipFill rotWithShape="1">
          <a:blip r:embed="rId3">
            <a:extLst>
              <a:ext uri="{28A0092B-C50C-407E-A947-70E740481C1C}">
                <a14:useLocalDpi xmlns:a14="http://schemas.microsoft.com/office/drawing/2010/main" val="0"/>
              </a:ext>
            </a:extLst>
          </a:blip>
          <a:srcRect l="44203" t="27871" b="12963"/>
          <a:stretch/>
        </p:blipFill>
        <p:spPr bwMode="auto">
          <a:xfrm>
            <a:off x="3707904" y="3212975"/>
            <a:ext cx="2586718" cy="274290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s://timgsa.baidu.com/timg?image&amp;quality=80&amp;size=b9999_10000&amp;sec=1587208976527&amp;di=481b0d9dd464f3c25fcb4efa08666905&amp;imgtype=0&amp;src=http%3A%2F%2Fimg14.3lian.com%2F201601%2F22%2Fc260a939ef17cf4568fed3212a2ea99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4022127"/>
            <a:ext cx="3172459" cy="19337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25623" y="5999142"/>
            <a:ext cx="646331" cy="369332"/>
          </a:xfrm>
          <a:prstGeom prst="rect">
            <a:avLst/>
          </a:prstGeom>
          <a:noFill/>
        </p:spPr>
        <p:txBody>
          <a:bodyPr wrap="none" rtlCol="0">
            <a:spAutoFit/>
          </a:bodyPr>
          <a:lstStyle/>
          <a:p>
            <a:r>
              <a:rPr lang="zh-CN" altLang="en-US" dirty="0" smtClean="0"/>
              <a:t>耳机</a:t>
            </a:r>
            <a:endParaRPr lang="zh-CN" altLang="en-US" dirty="0"/>
          </a:p>
        </p:txBody>
      </p:sp>
      <p:sp>
        <p:nvSpPr>
          <p:cNvPr id="8" name="TextBox 7"/>
          <p:cNvSpPr txBox="1"/>
          <p:nvPr/>
        </p:nvSpPr>
        <p:spPr>
          <a:xfrm>
            <a:off x="4172363" y="5998724"/>
            <a:ext cx="877163" cy="369332"/>
          </a:xfrm>
          <a:prstGeom prst="rect">
            <a:avLst/>
          </a:prstGeom>
          <a:noFill/>
        </p:spPr>
        <p:txBody>
          <a:bodyPr wrap="none" rtlCol="0">
            <a:spAutoFit/>
          </a:bodyPr>
          <a:lstStyle/>
          <a:p>
            <a:r>
              <a:rPr lang="zh-CN" altLang="en-US" dirty="0" smtClean="0"/>
              <a:t>麦克风</a:t>
            </a:r>
            <a:endParaRPr lang="zh-CN" altLang="en-US" dirty="0"/>
          </a:p>
        </p:txBody>
      </p:sp>
      <p:sp>
        <p:nvSpPr>
          <p:cNvPr id="9" name="TextBox 8"/>
          <p:cNvSpPr txBox="1"/>
          <p:nvPr/>
        </p:nvSpPr>
        <p:spPr>
          <a:xfrm>
            <a:off x="6950005" y="5998724"/>
            <a:ext cx="646331" cy="369332"/>
          </a:xfrm>
          <a:prstGeom prst="rect">
            <a:avLst/>
          </a:prstGeom>
          <a:noFill/>
        </p:spPr>
        <p:txBody>
          <a:bodyPr wrap="none" rtlCol="0">
            <a:spAutoFit/>
          </a:bodyPr>
          <a:lstStyle/>
          <a:p>
            <a:r>
              <a:rPr lang="zh-CN" altLang="en-US" dirty="0" smtClean="0"/>
              <a:t>声卡</a:t>
            </a:r>
            <a:endParaRPr lang="zh-CN" altLang="en-US" dirty="0"/>
          </a:p>
        </p:txBody>
      </p:sp>
    </p:spTree>
    <p:extLst>
      <p:ext uri="{BB962C8B-B14F-4D97-AF65-F5344CB8AC3E}">
        <p14:creationId xmlns:p14="http://schemas.microsoft.com/office/powerpoint/2010/main" val="16071622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耳机</a:t>
            </a:r>
            <a:endParaRPr lang="zh-CN" altLang="en-US" dirty="0"/>
          </a:p>
        </p:txBody>
      </p:sp>
      <p:sp>
        <p:nvSpPr>
          <p:cNvPr id="3" name="内容占位符 2"/>
          <p:cNvSpPr>
            <a:spLocks noGrp="1"/>
          </p:cNvSpPr>
          <p:nvPr>
            <p:ph idx="1"/>
          </p:nvPr>
        </p:nvSpPr>
        <p:spPr/>
        <p:txBody>
          <a:bodyPr/>
          <a:lstStyle/>
          <a:p>
            <a:r>
              <a:rPr lang="zh-CN" altLang="en-US" dirty="0" smtClean="0"/>
              <a:t>声音的主要</a:t>
            </a:r>
            <a:r>
              <a:rPr lang="zh-CN" altLang="en-US" dirty="0" smtClean="0">
                <a:solidFill>
                  <a:srgbClr val="C00000"/>
                </a:solidFill>
              </a:rPr>
              <a:t>输出设备</a:t>
            </a:r>
            <a:endParaRPr lang="en-US" altLang="zh-CN" dirty="0" smtClean="0">
              <a:solidFill>
                <a:srgbClr val="C00000"/>
              </a:solidFill>
            </a:endParaRPr>
          </a:p>
          <a:p>
            <a:r>
              <a:rPr lang="zh-CN" altLang="en-US" dirty="0" smtClean="0"/>
              <a:t>分类：</a:t>
            </a:r>
            <a:endParaRPr lang="zh-CN" altLang="en-US" dirty="0"/>
          </a:p>
        </p:txBody>
      </p:sp>
      <p:pic>
        <p:nvPicPr>
          <p:cNvPr id="14338" name="Picture 2" descr="https://ss0.bdstatic.com/70cFuHSh_Q1YnxGkpoWK1HF6hhy/it/u=2616908388,3653878388&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45" y="3279998"/>
            <a:ext cx="2093218" cy="20932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timgsa.baidu.com/timg?image&amp;quality=80&amp;size=b9999_10000&amp;sec=1587209270263&amp;di=e488584b83e457ecc9d7d7d2f135999c&amp;imgtype=0&amp;src=http%3A%2F%2F2b.zol-img.com.cn%2Fproduct%2F140%2F317%2FcejjKEFygdOh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420" r="21153" b="4054"/>
          <a:stretch/>
        </p:blipFill>
        <p:spPr bwMode="auto">
          <a:xfrm>
            <a:off x="3748473" y="3418160"/>
            <a:ext cx="1478717" cy="1955056"/>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0760" y="3418160"/>
            <a:ext cx="2047664" cy="1955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796145" y="5301208"/>
            <a:ext cx="2093218" cy="1169551"/>
          </a:xfrm>
          <a:prstGeom prst="rect">
            <a:avLst/>
          </a:prstGeom>
        </p:spPr>
        <p:txBody>
          <a:bodyPr wrap="square">
            <a:spAutoFit/>
          </a:bodyPr>
          <a:lstStyle/>
          <a:p>
            <a:pPr marL="0" lvl="1"/>
            <a:r>
              <a:rPr lang="zh-CN" altLang="en-US" sz="1400" dirty="0" smtClean="0">
                <a:solidFill>
                  <a:srgbClr val="C00000"/>
                </a:solidFill>
              </a:rPr>
              <a:t>封闭式</a:t>
            </a:r>
            <a:r>
              <a:rPr lang="zh-CN" altLang="en-US" sz="1400" dirty="0">
                <a:solidFill>
                  <a:srgbClr val="C00000"/>
                </a:solidFill>
              </a:rPr>
              <a:t>耳机</a:t>
            </a:r>
            <a:r>
              <a:rPr lang="zh-CN" altLang="en-US" sz="1400" dirty="0"/>
              <a:t>：通过其自带的软音垫来包裹耳朵，使其被完全覆盖</a:t>
            </a:r>
            <a:r>
              <a:rPr lang="zh-CN" altLang="en-US" sz="1400" dirty="0" smtClean="0"/>
              <a:t>起来</a:t>
            </a:r>
            <a:endParaRPr lang="en-US" altLang="zh-CN" sz="1400" dirty="0" smtClean="0"/>
          </a:p>
          <a:p>
            <a:pPr marL="0" lvl="1"/>
            <a:r>
              <a:rPr lang="zh-CN" altLang="en-US" sz="1400" dirty="0" smtClean="0">
                <a:solidFill>
                  <a:srgbClr val="C00000"/>
                </a:solidFill>
              </a:rPr>
              <a:t>优点</a:t>
            </a:r>
            <a:r>
              <a:rPr lang="zh-CN" altLang="en-US" sz="1400" dirty="0" smtClean="0"/>
              <a:t>：隔音效果很好</a:t>
            </a:r>
            <a:endParaRPr lang="en-US" altLang="zh-CN" sz="1400" dirty="0" smtClean="0"/>
          </a:p>
          <a:p>
            <a:pPr marL="0" lvl="1"/>
            <a:r>
              <a:rPr lang="zh-CN" altLang="en-US" sz="1400" dirty="0" smtClean="0">
                <a:solidFill>
                  <a:srgbClr val="C00000"/>
                </a:solidFill>
              </a:rPr>
              <a:t>缺点</a:t>
            </a:r>
            <a:r>
              <a:rPr lang="zh-CN" altLang="en-US" sz="1400" dirty="0" smtClean="0"/>
              <a:t>：体积大</a:t>
            </a:r>
            <a:endParaRPr lang="zh-CN" altLang="en-US" sz="1400" dirty="0"/>
          </a:p>
        </p:txBody>
      </p:sp>
      <p:sp>
        <p:nvSpPr>
          <p:cNvPr id="8" name="矩形 7"/>
          <p:cNvSpPr/>
          <p:nvPr/>
        </p:nvSpPr>
        <p:spPr>
          <a:xfrm>
            <a:off x="3419872" y="5301208"/>
            <a:ext cx="2376264" cy="954107"/>
          </a:xfrm>
          <a:prstGeom prst="rect">
            <a:avLst/>
          </a:prstGeom>
        </p:spPr>
        <p:txBody>
          <a:bodyPr wrap="square">
            <a:spAutoFit/>
          </a:bodyPr>
          <a:lstStyle/>
          <a:p>
            <a:pPr marL="0" lvl="1"/>
            <a:r>
              <a:rPr lang="zh-CN" altLang="en-US" sz="1400" dirty="0" smtClean="0">
                <a:solidFill>
                  <a:srgbClr val="C00000"/>
                </a:solidFill>
              </a:rPr>
              <a:t>开放式</a:t>
            </a:r>
            <a:r>
              <a:rPr lang="zh-CN" altLang="en-US" sz="1400" dirty="0">
                <a:solidFill>
                  <a:srgbClr val="C00000"/>
                </a:solidFill>
              </a:rPr>
              <a:t>耳机</a:t>
            </a:r>
            <a:r>
              <a:rPr lang="zh-CN" altLang="en-US" sz="1400" dirty="0"/>
              <a:t>：利用海绵状的微孔发泡塑料制作透声耳垫</a:t>
            </a:r>
            <a:endParaRPr lang="en-US" altLang="zh-CN" sz="1400" dirty="0" smtClean="0"/>
          </a:p>
          <a:p>
            <a:pPr marL="0" lvl="1"/>
            <a:r>
              <a:rPr lang="zh-CN" altLang="en-US" sz="1400" dirty="0" smtClean="0">
                <a:solidFill>
                  <a:srgbClr val="C00000"/>
                </a:solidFill>
              </a:rPr>
              <a:t>优点</a:t>
            </a:r>
            <a:r>
              <a:rPr lang="zh-CN" altLang="en-US" sz="1400" dirty="0"/>
              <a:t>：体积小巧，佩带舒适</a:t>
            </a:r>
            <a:endParaRPr lang="en-US" altLang="zh-CN" sz="1400" dirty="0" smtClean="0"/>
          </a:p>
          <a:p>
            <a:pPr marL="0" lvl="1"/>
            <a:r>
              <a:rPr lang="zh-CN" altLang="en-US" sz="1400" dirty="0" smtClean="0">
                <a:solidFill>
                  <a:srgbClr val="C00000"/>
                </a:solidFill>
              </a:rPr>
              <a:t>缺点</a:t>
            </a:r>
            <a:r>
              <a:rPr lang="zh-CN" altLang="en-US" sz="1400" dirty="0" smtClean="0"/>
              <a:t>：低频损失大，漏音</a:t>
            </a:r>
            <a:endParaRPr lang="zh-CN" altLang="en-US" sz="1400" dirty="0"/>
          </a:p>
        </p:txBody>
      </p:sp>
      <p:sp>
        <p:nvSpPr>
          <p:cNvPr id="9" name="矩形 8"/>
          <p:cNvSpPr/>
          <p:nvPr/>
        </p:nvSpPr>
        <p:spPr>
          <a:xfrm>
            <a:off x="6228184" y="5301208"/>
            <a:ext cx="2232248" cy="1169551"/>
          </a:xfrm>
          <a:prstGeom prst="rect">
            <a:avLst/>
          </a:prstGeom>
        </p:spPr>
        <p:txBody>
          <a:bodyPr wrap="square">
            <a:spAutoFit/>
          </a:bodyPr>
          <a:lstStyle/>
          <a:p>
            <a:pPr marL="0" lvl="1"/>
            <a:r>
              <a:rPr lang="zh-CN" altLang="en-US" sz="1400" dirty="0" smtClean="0">
                <a:solidFill>
                  <a:srgbClr val="C00000"/>
                </a:solidFill>
              </a:rPr>
              <a:t>开放式</a:t>
            </a:r>
            <a:r>
              <a:rPr lang="zh-CN" altLang="en-US" sz="1400" dirty="0">
                <a:solidFill>
                  <a:srgbClr val="C00000"/>
                </a:solidFill>
              </a:rPr>
              <a:t>耳机</a:t>
            </a:r>
            <a:r>
              <a:rPr lang="zh-CN" altLang="en-US" sz="1400" dirty="0" smtClean="0"/>
              <a:t>：对指定频率或方向的声音开放或封闭</a:t>
            </a:r>
            <a:endParaRPr lang="en-US" altLang="zh-CN" sz="1400" dirty="0" smtClean="0"/>
          </a:p>
          <a:p>
            <a:pPr marL="0" lvl="1"/>
            <a:r>
              <a:rPr lang="zh-CN" altLang="en-US" sz="1400" dirty="0" smtClean="0">
                <a:solidFill>
                  <a:srgbClr val="C00000"/>
                </a:solidFill>
              </a:rPr>
              <a:t>优点</a:t>
            </a:r>
            <a:r>
              <a:rPr lang="zh-CN" altLang="en-US" sz="1400" dirty="0"/>
              <a:t>：较好地保</a:t>
            </a:r>
            <a:r>
              <a:rPr lang="zh-CN" altLang="en-US" sz="1400" dirty="0" smtClean="0"/>
              <a:t>留声音</a:t>
            </a:r>
            <a:r>
              <a:rPr lang="zh-CN" altLang="en-US" sz="1400" dirty="0"/>
              <a:t>的低频和高频部分</a:t>
            </a:r>
            <a:endParaRPr lang="en-US" altLang="zh-CN" sz="1400" dirty="0" smtClean="0"/>
          </a:p>
          <a:p>
            <a:pPr marL="0" lvl="1"/>
            <a:r>
              <a:rPr lang="zh-CN" altLang="en-US" sz="1400" dirty="0" smtClean="0">
                <a:solidFill>
                  <a:srgbClr val="C00000"/>
                </a:solidFill>
              </a:rPr>
              <a:t>缺点</a:t>
            </a:r>
            <a:r>
              <a:rPr lang="zh-CN" altLang="en-US" sz="1400" dirty="0" smtClean="0"/>
              <a:t>：隔音效果不佳</a:t>
            </a:r>
            <a:endParaRPr lang="zh-CN" altLang="en-US" sz="1400" dirty="0"/>
          </a:p>
        </p:txBody>
      </p:sp>
      <p:sp>
        <p:nvSpPr>
          <p:cNvPr id="4" name="TextBox 3"/>
          <p:cNvSpPr txBox="1"/>
          <p:nvPr/>
        </p:nvSpPr>
        <p:spPr>
          <a:xfrm>
            <a:off x="2381397" y="799544"/>
            <a:ext cx="6151043" cy="1477328"/>
          </a:xfrm>
          <a:prstGeom prst="rect">
            <a:avLst/>
          </a:prstGeom>
          <a:noFill/>
          <a:ln>
            <a:solidFill>
              <a:schemeClr val="accent1"/>
            </a:solidFill>
          </a:ln>
        </p:spPr>
        <p:txBody>
          <a:bodyPr wrap="none" rtlCol="0">
            <a:spAutoFit/>
          </a:bodyPr>
          <a:lstStyle/>
          <a:p>
            <a:r>
              <a:rPr lang="zh-CN" altLang="en-US" dirty="0" smtClean="0"/>
              <a:t>常见技术指标：</a:t>
            </a:r>
            <a:endParaRPr lang="en-US" altLang="zh-CN" dirty="0" smtClean="0"/>
          </a:p>
          <a:p>
            <a:pPr marL="285750" indent="-285750">
              <a:buFont typeface="Arial" panose="020B0604020202020204" pitchFamily="34" charset="0"/>
              <a:buChar char="•"/>
            </a:pPr>
            <a:r>
              <a:rPr lang="zh-CN" altLang="en-US" dirty="0" smtClean="0">
                <a:solidFill>
                  <a:srgbClr val="C00000"/>
                </a:solidFill>
              </a:rPr>
              <a:t>频响范围</a:t>
            </a:r>
            <a:r>
              <a:rPr lang="zh-CN" altLang="en-US" dirty="0" smtClean="0"/>
              <a:t>：耳机能够放送出的频带宽度（</a:t>
            </a:r>
            <a:r>
              <a:rPr lang="en-US" altLang="zh-CN" dirty="0" smtClean="0"/>
              <a:t>20~12500Hz</a:t>
            </a:r>
            <a:r>
              <a:rPr lang="zh-CN" altLang="en-US" dirty="0" smtClean="0"/>
              <a:t>）</a:t>
            </a:r>
            <a:endParaRPr lang="en-US" altLang="zh-CN" dirty="0" smtClean="0"/>
          </a:p>
          <a:p>
            <a:pPr marL="285750" indent="-285750">
              <a:buFont typeface="Arial" panose="020B0604020202020204" pitchFamily="34" charset="0"/>
              <a:buChar char="•"/>
            </a:pPr>
            <a:r>
              <a:rPr lang="zh-CN" altLang="en-US" dirty="0" smtClean="0">
                <a:solidFill>
                  <a:srgbClr val="C00000"/>
                </a:solidFill>
              </a:rPr>
              <a:t>灵敏度</a:t>
            </a:r>
            <a:r>
              <a:rPr lang="zh-CN" altLang="en-US" dirty="0" smtClean="0"/>
              <a:t>：同样响度的情况下需要输入功率大小</a:t>
            </a:r>
            <a:endParaRPr lang="en-US" altLang="zh-CN" dirty="0" smtClean="0"/>
          </a:p>
          <a:p>
            <a:pPr marL="285750" indent="-285750">
              <a:buFont typeface="Arial" panose="020B0604020202020204" pitchFamily="34" charset="0"/>
              <a:buChar char="•"/>
            </a:pPr>
            <a:r>
              <a:rPr lang="zh-CN" altLang="en-US" dirty="0" smtClean="0">
                <a:solidFill>
                  <a:srgbClr val="C00000"/>
                </a:solidFill>
              </a:rPr>
              <a:t>耳机阻抗</a:t>
            </a:r>
            <a:r>
              <a:rPr lang="zh-CN" altLang="en-US" dirty="0" smtClean="0"/>
              <a:t>：耳机交流阻抗，与声音稳定性，可控性有关</a:t>
            </a:r>
            <a:endParaRPr lang="en-US" altLang="zh-CN" dirty="0" smtClean="0"/>
          </a:p>
          <a:p>
            <a:pPr marL="285750" indent="-285750">
              <a:buFont typeface="Arial" panose="020B0604020202020204" pitchFamily="34" charset="0"/>
              <a:buChar char="•"/>
            </a:pPr>
            <a:r>
              <a:rPr lang="zh-CN" altLang="en-US" dirty="0" smtClean="0">
                <a:solidFill>
                  <a:srgbClr val="C00000"/>
                </a:solidFill>
              </a:rPr>
              <a:t>谐波失真</a:t>
            </a:r>
            <a:r>
              <a:rPr lang="zh-CN" altLang="en-US" dirty="0" smtClean="0"/>
              <a:t>：一种波形失真，与音质好坏有关</a:t>
            </a:r>
            <a:endParaRPr lang="zh-CN" altLang="en-US" dirty="0"/>
          </a:p>
        </p:txBody>
      </p:sp>
    </p:spTree>
    <p:extLst>
      <p:ext uri="{BB962C8B-B14F-4D97-AF65-F5344CB8AC3E}">
        <p14:creationId xmlns:p14="http://schemas.microsoft.com/office/powerpoint/2010/main" val="984620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麦克风</a:t>
            </a:r>
            <a:endParaRPr lang="zh-CN" altLang="en-US" dirty="0"/>
          </a:p>
        </p:txBody>
      </p:sp>
      <p:sp>
        <p:nvSpPr>
          <p:cNvPr id="3" name="内容占位符 2"/>
          <p:cNvSpPr>
            <a:spLocks noGrp="1"/>
          </p:cNvSpPr>
          <p:nvPr>
            <p:ph idx="1"/>
          </p:nvPr>
        </p:nvSpPr>
        <p:spPr/>
        <p:txBody>
          <a:bodyPr/>
          <a:lstStyle/>
          <a:p>
            <a:r>
              <a:rPr lang="zh-CN" altLang="en-US" dirty="0" smtClean="0"/>
              <a:t>声音的主要输入设备</a:t>
            </a:r>
            <a:endParaRPr lang="en-US" altLang="zh-CN" dirty="0" smtClean="0"/>
          </a:p>
          <a:p>
            <a:endParaRPr lang="en-US" altLang="zh-CN" dirty="0" smtClean="0"/>
          </a:p>
          <a:p>
            <a:r>
              <a:rPr lang="en-US" altLang="zh-CN" dirty="0" smtClean="0"/>
              <a:t>NCAT</a:t>
            </a:r>
            <a:r>
              <a:rPr lang="zh-CN" altLang="en-US" dirty="0" smtClean="0"/>
              <a:t>技术：过滤背景杂音，提高音质的技术</a:t>
            </a:r>
            <a:endParaRPr lang="en-US" altLang="zh-CN" dirty="0" smtClean="0"/>
          </a:p>
          <a:p>
            <a:pPr lvl="1"/>
            <a:r>
              <a:rPr lang="en-US" altLang="zh-CN" dirty="0"/>
              <a:t>NCAT</a:t>
            </a:r>
            <a:r>
              <a:rPr lang="zh-CN" altLang="en-US" dirty="0"/>
              <a:t>技术结合特殊机构及电子回路设计以达到消除背景噪音，强化单一方向声音的收录效果，是</a:t>
            </a:r>
            <a:r>
              <a:rPr lang="zh-CN" altLang="en-US" dirty="0">
                <a:solidFill>
                  <a:srgbClr val="C00000"/>
                </a:solidFill>
              </a:rPr>
              <a:t>专为各种语音识别和语音交互软件设计</a:t>
            </a:r>
            <a:r>
              <a:rPr lang="zh-CN" altLang="en-US" dirty="0"/>
              <a:t>的，提供精确音频输入的技术</a:t>
            </a:r>
          </a:p>
        </p:txBody>
      </p:sp>
      <p:pic>
        <p:nvPicPr>
          <p:cNvPr id="4" name="Picture 4" descr="C:\Documents and Settings\WangLu\桌面\56184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897" y="1268760"/>
            <a:ext cx="1754912"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ttps://timgsa.baidu.com/timg?image&amp;quality=80&amp;size=b9999_10000&amp;sec=1587208903664&amp;di=e2c442fe6bf6655e5ddab3779c4bcf79&amp;imgtype=0&amp;src=http%3A%2F%2Fm.360buyimg.com%2Fn12%2Fjfs%2Ft2458%2F350%2F286545666%2F93757%2F7199da59%2F55fab614Nb667adbb.jpg%2521q7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203" t="27871" b="12963"/>
          <a:stretch/>
        </p:blipFill>
        <p:spPr bwMode="auto">
          <a:xfrm>
            <a:off x="6804248" y="1268760"/>
            <a:ext cx="1442974" cy="1530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6067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声卡</a:t>
            </a:r>
            <a:endParaRPr lang="zh-CN" altLang="en-US" dirty="0"/>
          </a:p>
        </p:txBody>
      </p:sp>
      <p:sp>
        <p:nvSpPr>
          <p:cNvPr id="3" name="内容占位符 2"/>
          <p:cNvSpPr>
            <a:spLocks noGrp="1"/>
          </p:cNvSpPr>
          <p:nvPr>
            <p:ph idx="1"/>
          </p:nvPr>
        </p:nvSpPr>
        <p:spPr/>
        <p:txBody>
          <a:bodyPr/>
          <a:lstStyle/>
          <a:p>
            <a:r>
              <a:rPr lang="zh-CN" altLang="en-US" dirty="0" smtClean="0"/>
              <a:t>实现声波</a:t>
            </a:r>
            <a:r>
              <a:rPr lang="en-US" altLang="zh-CN" dirty="0" smtClean="0"/>
              <a:t>/</a:t>
            </a:r>
            <a:r>
              <a:rPr lang="zh-CN" altLang="en-US" dirty="0" smtClean="0"/>
              <a:t>数字信号相互转换的硬件</a:t>
            </a:r>
            <a:endParaRPr lang="zh-CN" altLang="en-US" dirty="0"/>
          </a:p>
        </p:txBody>
      </p:sp>
      <p:pic>
        <p:nvPicPr>
          <p:cNvPr id="15362" name="Picture 2" descr="https://timgsa.baidu.com/timg?image&amp;quality=80&amp;size=b9999_10000&amp;sec=1587211368871&amp;di=a6e81bd738f2a8be9020f7dd06e3aa82&amp;imgtype=0&amp;src=http%3A%2F%2Fimg.jk51.com%2Fimg_jk51%2F331503857.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07074" y="4487443"/>
            <a:ext cx="1039735" cy="127327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timgsa.baidu.com/timg?image&amp;quality=80&amp;size=b9999_10000&amp;sec=1587211403515&amp;di=54e3604d3dce0a39dd8840b518084476&amp;imgtype=0&amp;src=http%3A%2F%2Fpic.51yuansu.com%2Fpic3%2Fcover%2F02%2F83%2F64%2F5a589163b7370_6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808" y="4487444"/>
            <a:ext cx="1326356" cy="1282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https://timgsa.baidu.com/timg?image&amp;quality=80&amp;size=b9999_10000&amp;sec=1587057410479&amp;di=f6fc7374e3d9033c98a453073624bb03&amp;imgtype=0&amp;src=http%3A%2F%2Fbpic.588ku.com%2Felement_list_pic%2F19%2F03%2F07%2Ff2e97267acbe0d0ff80756e64e7a73b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5936" y="2996952"/>
            <a:ext cx="970126" cy="973858"/>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timgsa.baidu.com/timg?image&amp;quality=80&amp;size=b9999_10000&amp;sec=1587211408498&amp;di=9369f1267ba684544b76a2ed18b8e3b5&amp;imgtype=0&amp;src=http%3A%2F%2Fku.90sjimg.com%2Felement_origin_min_pic%2F18%2F12%2F10%2F08f29661925d640165b563859ad776a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9776" y="4487444"/>
            <a:ext cx="1280898" cy="12828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s3.bdstatic.com/70cFv8Sh_Q1YnxGkpoWK1HF6hhy/it/u=1811403136,911388863&amp;fm=26&amp;gp=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4288" y="4599529"/>
            <a:ext cx="1049102" cy="1049102"/>
          </a:xfrm>
          <a:prstGeom prst="rect">
            <a:avLst/>
          </a:prstGeom>
          <a:noFill/>
          <a:extLst>
            <a:ext uri="{909E8E84-426E-40DD-AFC4-6F175D3DCCD1}">
              <a14:hiddenFill xmlns:a14="http://schemas.microsoft.com/office/drawing/2010/main">
                <a:solidFill>
                  <a:srgbClr val="FFFFFF"/>
                </a:solidFill>
              </a14:hiddenFill>
            </a:ext>
          </a:extLst>
        </p:spPr>
      </p:pic>
      <p:sp>
        <p:nvSpPr>
          <p:cNvPr id="4" name="右箭头 3"/>
          <p:cNvSpPr/>
          <p:nvPr/>
        </p:nvSpPr>
        <p:spPr>
          <a:xfrm>
            <a:off x="2051720" y="4797152"/>
            <a:ext cx="576064"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843808" y="4487443"/>
            <a:ext cx="3216866" cy="128287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67544" y="5805264"/>
            <a:ext cx="1569660" cy="369332"/>
          </a:xfrm>
          <a:prstGeom prst="rect">
            <a:avLst/>
          </a:prstGeom>
          <a:noFill/>
        </p:spPr>
        <p:txBody>
          <a:bodyPr wrap="none" rtlCol="0">
            <a:spAutoFit/>
          </a:bodyPr>
          <a:lstStyle/>
          <a:p>
            <a:r>
              <a:rPr lang="zh-CN" altLang="en-US" dirty="0" smtClean="0"/>
              <a:t>声音输入设备</a:t>
            </a:r>
            <a:endParaRPr lang="zh-CN" altLang="en-US" dirty="0"/>
          </a:p>
        </p:txBody>
      </p:sp>
      <p:sp>
        <p:nvSpPr>
          <p:cNvPr id="12" name="TextBox 11"/>
          <p:cNvSpPr txBox="1"/>
          <p:nvPr/>
        </p:nvSpPr>
        <p:spPr>
          <a:xfrm>
            <a:off x="4170164" y="5760718"/>
            <a:ext cx="646331" cy="369332"/>
          </a:xfrm>
          <a:prstGeom prst="rect">
            <a:avLst/>
          </a:prstGeom>
          <a:noFill/>
        </p:spPr>
        <p:txBody>
          <a:bodyPr wrap="none" rtlCol="0">
            <a:spAutoFit/>
          </a:bodyPr>
          <a:lstStyle/>
          <a:p>
            <a:r>
              <a:rPr lang="zh-CN" altLang="en-US" b="1" dirty="0" smtClean="0">
                <a:solidFill>
                  <a:srgbClr val="FF0000"/>
                </a:solidFill>
              </a:rPr>
              <a:t>声卡</a:t>
            </a:r>
            <a:endParaRPr lang="zh-CN" altLang="en-US" b="1" dirty="0">
              <a:solidFill>
                <a:srgbClr val="FF0000"/>
              </a:solidFill>
            </a:endParaRPr>
          </a:p>
        </p:txBody>
      </p:sp>
      <p:sp>
        <p:nvSpPr>
          <p:cNvPr id="9" name="直角上箭头 8"/>
          <p:cNvSpPr/>
          <p:nvPr/>
        </p:nvSpPr>
        <p:spPr>
          <a:xfrm rot="16200000" flipV="1">
            <a:off x="3126400" y="3616184"/>
            <a:ext cx="1094448" cy="57606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上箭头 9"/>
          <p:cNvSpPr/>
          <p:nvPr/>
        </p:nvSpPr>
        <p:spPr>
          <a:xfrm flipV="1">
            <a:off x="4899513" y="3390899"/>
            <a:ext cx="593355" cy="10564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6444208" y="4797152"/>
            <a:ext cx="576064"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6904009" y="5805264"/>
            <a:ext cx="1569660" cy="369332"/>
          </a:xfrm>
          <a:prstGeom prst="rect">
            <a:avLst/>
          </a:prstGeom>
          <a:noFill/>
        </p:spPr>
        <p:txBody>
          <a:bodyPr wrap="none" rtlCol="0">
            <a:spAutoFit/>
          </a:bodyPr>
          <a:lstStyle/>
          <a:p>
            <a:r>
              <a:rPr lang="zh-CN" altLang="en-US" dirty="0" smtClean="0"/>
              <a:t>声音输出设备</a:t>
            </a:r>
            <a:endParaRPr lang="zh-CN" altLang="en-US" dirty="0"/>
          </a:p>
        </p:txBody>
      </p:sp>
      <p:sp>
        <p:nvSpPr>
          <p:cNvPr id="18" name="TextBox 17"/>
          <p:cNvSpPr txBox="1"/>
          <p:nvPr/>
        </p:nvSpPr>
        <p:spPr>
          <a:xfrm>
            <a:off x="1466250" y="3843044"/>
            <a:ext cx="1540579" cy="954107"/>
          </a:xfrm>
          <a:prstGeom prst="rect">
            <a:avLst/>
          </a:prstGeom>
          <a:noFill/>
        </p:spPr>
        <p:txBody>
          <a:bodyPr wrap="square" rtlCol="0">
            <a:spAutoFit/>
          </a:bodyPr>
          <a:lstStyle/>
          <a:p>
            <a:r>
              <a:rPr lang="zh-CN" altLang="en-US" sz="1400" dirty="0" smtClean="0">
                <a:solidFill>
                  <a:srgbClr val="C00000"/>
                </a:solidFill>
              </a:rPr>
              <a:t>采集到的声音信号输入到模</a:t>
            </a:r>
            <a:r>
              <a:rPr lang="en-US" altLang="zh-CN" sz="1400" dirty="0" smtClean="0">
                <a:solidFill>
                  <a:srgbClr val="C00000"/>
                </a:solidFill>
              </a:rPr>
              <a:t>/</a:t>
            </a:r>
            <a:r>
              <a:rPr lang="zh-CN" altLang="en-US" sz="1400" dirty="0" smtClean="0">
                <a:solidFill>
                  <a:srgbClr val="C00000"/>
                </a:solidFill>
              </a:rPr>
              <a:t>数转换芯片，转换成数字信号</a:t>
            </a:r>
            <a:endParaRPr lang="zh-CN" altLang="en-US" sz="1400" dirty="0">
              <a:solidFill>
                <a:srgbClr val="C00000"/>
              </a:solidFill>
            </a:endParaRPr>
          </a:p>
        </p:txBody>
      </p:sp>
      <p:sp>
        <p:nvSpPr>
          <p:cNvPr id="19" name="TextBox 18"/>
          <p:cNvSpPr txBox="1"/>
          <p:nvPr/>
        </p:nvSpPr>
        <p:spPr>
          <a:xfrm>
            <a:off x="2847504" y="5760717"/>
            <a:ext cx="1508472" cy="307777"/>
          </a:xfrm>
          <a:prstGeom prst="rect">
            <a:avLst/>
          </a:prstGeom>
          <a:noFill/>
        </p:spPr>
        <p:txBody>
          <a:bodyPr wrap="square" rtlCol="0">
            <a:spAutoFit/>
          </a:bodyPr>
          <a:lstStyle/>
          <a:p>
            <a:r>
              <a:rPr lang="zh-CN" altLang="en-US" sz="1400" dirty="0" smtClean="0">
                <a:solidFill>
                  <a:srgbClr val="0000FF"/>
                </a:solidFill>
              </a:rPr>
              <a:t>模</a:t>
            </a:r>
            <a:r>
              <a:rPr lang="en-US" altLang="zh-CN" sz="1400" dirty="0" smtClean="0">
                <a:solidFill>
                  <a:srgbClr val="0000FF"/>
                </a:solidFill>
              </a:rPr>
              <a:t>/</a:t>
            </a:r>
            <a:r>
              <a:rPr lang="zh-CN" altLang="en-US" sz="1400" dirty="0" smtClean="0">
                <a:solidFill>
                  <a:srgbClr val="0000FF"/>
                </a:solidFill>
              </a:rPr>
              <a:t>数转换芯片</a:t>
            </a:r>
            <a:endParaRPr lang="zh-CN" altLang="en-US" sz="1400" dirty="0">
              <a:solidFill>
                <a:srgbClr val="0000FF"/>
              </a:solidFill>
            </a:endParaRPr>
          </a:p>
        </p:txBody>
      </p:sp>
      <p:sp>
        <p:nvSpPr>
          <p:cNvPr id="20" name="TextBox 19"/>
          <p:cNvSpPr txBox="1"/>
          <p:nvPr/>
        </p:nvSpPr>
        <p:spPr>
          <a:xfrm>
            <a:off x="4757682" y="5760717"/>
            <a:ext cx="1398494" cy="307777"/>
          </a:xfrm>
          <a:prstGeom prst="rect">
            <a:avLst/>
          </a:prstGeom>
          <a:noFill/>
        </p:spPr>
        <p:txBody>
          <a:bodyPr wrap="square" rtlCol="0">
            <a:spAutoFit/>
          </a:bodyPr>
          <a:lstStyle/>
          <a:p>
            <a:r>
              <a:rPr lang="zh-CN" altLang="en-US" sz="1400" dirty="0" smtClean="0">
                <a:solidFill>
                  <a:srgbClr val="0000FF"/>
                </a:solidFill>
              </a:rPr>
              <a:t>数</a:t>
            </a:r>
            <a:r>
              <a:rPr lang="en-US" altLang="zh-CN" sz="1400" dirty="0" smtClean="0">
                <a:solidFill>
                  <a:srgbClr val="0000FF"/>
                </a:solidFill>
              </a:rPr>
              <a:t>/</a:t>
            </a:r>
            <a:r>
              <a:rPr lang="zh-CN" altLang="en-US" sz="1400" dirty="0" smtClean="0">
                <a:solidFill>
                  <a:srgbClr val="0000FF"/>
                </a:solidFill>
              </a:rPr>
              <a:t>模转换芯片</a:t>
            </a:r>
            <a:endParaRPr lang="zh-CN" altLang="en-US" sz="1400" dirty="0">
              <a:solidFill>
                <a:srgbClr val="0000FF"/>
              </a:solidFill>
            </a:endParaRPr>
          </a:p>
        </p:txBody>
      </p:sp>
      <p:sp>
        <p:nvSpPr>
          <p:cNvPr id="21" name="TextBox 20"/>
          <p:cNvSpPr txBox="1"/>
          <p:nvPr/>
        </p:nvSpPr>
        <p:spPr>
          <a:xfrm>
            <a:off x="2106902" y="2905780"/>
            <a:ext cx="1673010" cy="523220"/>
          </a:xfrm>
          <a:prstGeom prst="rect">
            <a:avLst/>
          </a:prstGeom>
          <a:noFill/>
        </p:spPr>
        <p:txBody>
          <a:bodyPr wrap="square" rtlCol="0">
            <a:spAutoFit/>
          </a:bodyPr>
          <a:lstStyle/>
          <a:p>
            <a:r>
              <a:rPr lang="zh-CN" altLang="en-US" sz="1400" dirty="0" smtClean="0">
                <a:solidFill>
                  <a:srgbClr val="C00000"/>
                </a:solidFill>
              </a:rPr>
              <a:t>数字语音信号传送到计算机进行处理</a:t>
            </a:r>
            <a:endParaRPr lang="zh-CN" altLang="en-US" sz="1400" dirty="0">
              <a:solidFill>
                <a:srgbClr val="C00000"/>
              </a:solidFill>
            </a:endParaRPr>
          </a:p>
        </p:txBody>
      </p:sp>
      <p:sp>
        <p:nvSpPr>
          <p:cNvPr id="22" name="TextBox 21"/>
          <p:cNvSpPr txBox="1"/>
          <p:nvPr/>
        </p:nvSpPr>
        <p:spPr>
          <a:xfrm>
            <a:off x="5044534" y="2708920"/>
            <a:ext cx="1673010" cy="738664"/>
          </a:xfrm>
          <a:prstGeom prst="rect">
            <a:avLst/>
          </a:prstGeom>
          <a:noFill/>
        </p:spPr>
        <p:txBody>
          <a:bodyPr wrap="square" rtlCol="0">
            <a:spAutoFit/>
          </a:bodyPr>
          <a:lstStyle/>
          <a:p>
            <a:r>
              <a:rPr lang="zh-CN" altLang="en-US" sz="1400" dirty="0" smtClean="0">
                <a:solidFill>
                  <a:srgbClr val="C00000"/>
                </a:solidFill>
              </a:rPr>
              <a:t>处理后的数字语音信号传送到数</a:t>
            </a:r>
            <a:r>
              <a:rPr lang="en-US" altLang="zh-CN" sz="1400" dirty="0" smtClean="0">
                <a:solidFill>
                  <a:srgbClr val="C00000"/>
                </a:solidFill>
              </a:rPr>
              <a:t>/</a:t>
            </a:r>
            <a:r>
              <a:rPr lang="zh-CN" altLang="en-US" sz="1400" dirty="0" smtClean="0">
                <a:solidFill>
                  <a:srgbClr val="C00000"/>
                </a:solidFill>
              </a:rPr>
              <a:t>模转换芯片</a:t>
            </a:r>
            <a:endParaRPr lang="zh-CN" altLang="en-US" sz="1400" dirty="0">
              <a:solidFill>
                <a:srgbClr val="C00000"/>
              </a:solidFill>
            </a:endParaRPr>
          </a:p>
        </p:txBody>
      </p:sp>
      <p:sp>
        <p:nvSpPr>
          <p:cNvPr id="23" name="TextBox 22"/>
          <p:cNvSpPr txBox="1"/>
          <p:nvPr/>
        </p:nvSpPr>
        <p:spPr>
          <a:xfrm>
            <a:off x="5995334" y="3843044"/>
            <a:ext cx="1673010" cy="954107"/>
          </a:xfrm>
          <a:prstGeom prst="rect">
            <a:avLst/>
          </a:prstGeom>
          <a:noFill/>
        </p:spPr>
        <p:txBody>
          <a:bodyPr wrap="square" rtlCol="0">
            <a:spAutoFit/>
          </a:bodyPr>
          <a:lstStyle/>
          <a:p>
            <a:r>
              <a:rPr lang="zh-CN" altLang="en-US" sz="1400" dirty="0" smtClean="0">
                <a:solidFill>
                  <a:srgbClr val="C00000"/>
                </a:solidFill>
              </a:rPr>
              <a:t>数</a:t>
            </a:r>
            <a:r>
              <a:rPr lang="en-US" altLang="zh-CN" sz="1400" dirty="0" smtClean="0">
                <a:solidFill>
                  <a:srgbClr val="C00000"/>
                </a:solidFill>
              </a:rPr>
              <a:t>/</a:t>
            </a:r>
            <a:r>
              <a:rPr lang="zh-CN" altLang="en-US" sz="1400" dirty="0" smtClean="0">
                <a:solidFill>
                  <a:srgbClr val="C00000"/>
                </a:solidFill>
              </a:rPr>
              <a:t>模转换芯片将数字语音信号转换成模拟信号，输出到声音输出设备</a:t>
            </a:r>
            <a:endParaRPr lang="zh-CN" altLang="en-US" sz="1400" dirty="0">
              <a:solidFill>
                <a:srgbClr val="C00000"/>
              </a:solidFill>
            </a:endParaRPr>
          </a:p>
        </p:txBody>
      </p:sp>
    </p:spTree>
    <p:extLst>
      <p:ext uri="{BB962C8B-B14F-4D97-AF65-F5344CB8AC3E}">
        <p14:creationId xmlns:p14="http://schemas.microsoft.com/office/powerpoint/2010/main" val="88210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ppt_y</p:attrName>
                                        </p:attrNameLst>
                                      </p:cBhvr>
                                      <p:tavLst>
                                        <p:tav tm="0">
                                          <p:val>
                                            <p:strVal val="#ppt_y+#ppt_h*1.125000"/>
                                          </p:val>
                                        </p:tav>
                                        <p:tav tm="100000">
                                          <p:val>
                                            <p:strVal val="#ppt_y"/>
                                          </p:val>
                                        </p:tav>
                                      </p:tavLst>
                                    </p:anim>
                                    <p:animEffect transition="in" filter="wipe(up)">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3"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upRight)">
                                      <p:cBhvr>
                                        <p:cTn id="16" dur="500"/>
                                        <p:tgtEl>
                                          <p:spTgt spid="9"/>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ppt_x</p:attrName>
                                        </p:attrNameLst>
                                      </p:cBhvr>
                                      <p:tavLst>
                                        <p:tav tm="0">
                                          <p:val>
                                            <p:strVal val="#ppt_x+#ppt_w*1.125000"/>
                                          </p:val>
                                        </p:tav>
                                        <p:tav tm="100000">
                                          <p:val>
                                            <p:strVal val="#ppt_x"/>
                                          </p:val>
                                        </p:tav>
                                      </p:tavLst>
                                    </p:anim>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trips(downRight)">
                                      <p:cBhvr>
                                        <p:cTn id="25" dur="500"/>
                                        <p:tgtEl>
                                          <p:spTgt spid="10"/>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ppt_x</p:attrName>
                                        </p:attrNameLst>
                                      </p:cBhvr>
                                      <p:tavLst>
                                        <p:tav tm="0">
                                          <p:val>
                                            <p:strVal val="#ppt_x-#ppt_w*1.125000"/>
                                          </p:val>
                                        </p:tav>
                                        <p:tav tm="100000">
                                          <p:val>
                                            <p:strVal val="#ppt_x"/>
                                          </p:val>
                                        </p:tav>
                                      </p:tavLst>
                                    </p:anim>
                                    <p:animEffect transition="in" filter="wipe(right)">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p:tgtEl>
                                          <p:spTgt spid="23"/>
                                        </p:tgtEl>
                                        <p:attrNameLst>
                                          <p:attrName>ppt_y</p:attrName>
                                        </p:attrNameLst>
                                      </p:cBhvr>
                                      <p:tavLst>
                                        <p:tav tm="0">
                                          <p:val>
                                            <p:strVal val="#ppt_y+#ppt_h*1.125000"/>
                                          </p:val>
                                        </p:tav>
                                        <p:tav tm="100000">
                                          <p:val>
                                            <p:strVal val="#ppt_y"/>
                                          </p:val>
                                        </p:tav>
                                      </p:tavLst>
                                    </p:anim>
                                    <p:animEffect transition="in" filter="wipe(up)">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heel(1)">
                                      <p:cBhvr>
                                        <p:cTn id="43" dur="500"/>
                                        <p:tgtEl>
                                          <p:spTgt spid="5"/>
                                        </p:tgtEl>
                                      </p:cBhvr>
                                    </p:animEffect>
                                  </p:childTnLst>
                                </p:cTn>
                              </p:par>
                            </p:childTnLst>
                          </p:cTn>
                        </p:par>
                        <p:par>
                          <p:cTn id="44" fill="hold">
                            <p:stCondLst>
                              <p:cond delay="500"/>
                            </p:stCondLst>
                            <p:childTnLst>
                              <p:par>
                                <p:cTn id="45" presetID="42"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anim calcmode="lin" valueType="num">
                                      <p:cBhvr>
                                        <p:cTn id="48" dur="500" fill="hold"/>
                                        <p:tgtEl>
                                          <p:spTgt spid="12"/>
                                        </p:tgtEl>
                                        <p:attrNameLst>
                                          <p:attrName>ppt_x</p:attrName>
                                        </p:attrNameLst>
                                      </p:cBhvr>
                                      <p:tavLst>
                                        <p:tav tm="0">
                                          <p:val>
                                            <p:strVal val="#ppt_x"/>
                                          </p:val>
                                        </p:tav>
                                        <p:tav tm="100000">
                                          <p:val>
                                            <p:strVal val="#ppt_x"/>
                                          </p:val>
                                        </p:tav>
                                      </p:tavLst>
                                    </p:anim>
                                    <p:anim calcmode="lin" valueType="num">
                                      <p:cBhvr>
                                        <p:cTn id="4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9" grpId="0" animBg="1"/>
      <p:bldP spid="10" grpId="0" animBg="1"/>
      <p:bldP spid="16" grpId="0" animBg="1"/>
      <p:bldP spid="18" grpId="0"/>
      <p:bldP spid="21" grpId="0"/>
      <p:bldP spid="22"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声卡</a:t>
            </a:r>
            <a:endParaRPr lang="zh-CN" altLang="en-US" dirty="0"/>
          </a:p>
        </p:txBody>
      </p:sp>
      <p:sp>
        <p:nvSpPr>
          <p:cNvPr id="3" name="内容占位符 2"/>
          <p:cNvSpPr>
            <a:spLocks noGrp="1"/>
          </p:cNvSpPr>
          <p:nvPr>
            <p:ph idx="1"/>
          </p:nvPr>
        </p:nvSpPr>
        <p:spPr/>
        <p:txBody>
          <a:bodyPr/>
          <a:lstStyle/>
          <a:p>
            <a:r>
              <a:rPr lang="zh-CN" altLang="en-US" dirty="0" smtClean="0"/>
              <a:t>声卡接口</a:t>
            </a:r>
            <a:endParaRPr lang="zh-CN" altLang="en-US" dirty="0"/>
          </a:p>
        </p:txBody>
      </p:sp>
      <p:pic>
        <p:nvPicPr>
          <p:cNvPr id="17410" name="Picture 2" descr="https://ss2.bdstatic.com/70cFvnSh_Q1YnxGkpoWK1HF6hhy/it/u=4159833910,3873295346&amp;fm=26&amp;gp=0.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528" t="24024" r="8073" b="30910"/>
          <a:stretch/>
        </p:blipFill>
        <p:spPr bwMode="auto">
          <a:xfrm>
            <a:off x="1403647" y="2276872"/>
            <a:ext cx="6350339" cy="33123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339920" y="5454848"/>
            <a:ext cx="1210588" cy="584775"/>
          </a:xfrm>
          <a:prstGeom prst="rect">
            <a:avLst/>
          </a:prstGeom>
          <a:noFill/>
        </p:spPr>
        <p:txBody>
          <a:bodyPr wrap="none" rtlCol="0">
            <a:spAutoFit/>
          </a:bodyPr>
          <a:lstStyle/>
          <a:p>
            <a:pPr algn="ctr"/>
            <a:r>
              <a:rPr lang="en-US" altLang="zh-CN" sz="1600" dirty="0" smtClean="0"/>
              <a:t>MIC IN</a:t>
            </a:r>
          </a:p>
          <a:p>
            <a:pPr algn="ctr"/>
            <a:r>
              <a:rPr lang="zh-CN" altLang="en-US" sz="1600" dirty="0" smtClean="0"/>
              <a:t>麦克风输入</a:t>
            </a:r>
            <a:endParaRPr lang="zh-CN" altLang="en-US" sz="1600" dirty="0"/>
          </a:p>
        </p:txBody>
      </p:sp>
      <p:sp>
        <p:nvSpPr>
          <p:cNvPr id="25" name="TextBox 24"/>
          <p:cNvSpPr txBox="1"/>
          <p:nvPr/>
        </p:nvSpPr>
        <p:spPr>
          <a:xfrm>
            <a:off x="4271766" y="5454848"/>
            <a:ext cx="1045479" cy="584775"/>
          </a:xfrm>
          <a:prstGeom prst="rect">
            <a:avLst/>
          </a:prstGeom>
          <a:noFill/>
        </p:spPr>
        <p:txBody>
          <a:bodyPr wrap="none" rtlCol="0">
            <a:spAutoFit/>
          </a:bodyPr>
          <a:lstStyle/>
          <a:p>
            <a:pPr algn="ctr"/>
            <a:r>
              <a:rPr lang="en-US" altLang="zh-CN" sz="1600" dirty="0" smtClean="0"/>
              <a:t>LINE OUT</a:t>
            </a:r>
          </a:p>
          <a:p>
            <a:pPr algn="ctr"/>
            <a:r>
              <a:rPr lang="zh-CN" altLang="en-US" sz="1600" dirty="0" smtClean="0"/>
              <a:t>音频输出</a:t>
            </a:r>
            <a:endParaRPr lang="zh-CN" altLang="en-US" sz="1600" dirty="0"/>
          </a:p>
        </p:txBody>
      </p:sp>
      <p:sp>
        <p:nvSpPr>
          <p:cNvPr id="26" name="TextBox 25"/>
          <p:cNvSpPr txBox="1"/>
          <p:nvPr/>
        </p:nvSpPr>
        <p:spPr>
          <a:xfrm>
            <a:off x="5412382" y="5454848"/>
            <a:ext cx="1487908" cy="830997"/>
          </a:xfrm>
          <a:prstGeom prst="rect">
            <a:avLst/>
          </a:prstGeom>
          <a:noFill/>
        </p:spPr>
        <p:txBody>
          <a:bodyPr wrap="none" rtlCol="0">
            <a:spAutoFit/>
          </a:bodyPr>
          <a:lstStyle/>
          <a:p>
            <a:pPr algn="ctr"/>
            <a:r>
              <a:rPr lang="en-US" altLang="zh-CN" sz="1600" dirty="0" smtClean="0"/>
              <a:t>LINE IN</a:t>
            </a:r>
          </a:p>
          <a:p>
            <a:pPr algn="ctr"/>
            <a:r>
              <a:rPr lang="zh-CN" altLang="en-US" sz="1600" dirty="0" smtClean="0"/>
              <a:t>数字输入</a:t>
            </a:r>
            <a:endParaRPr lang="en-US" altLang="zh-CN" sz="1600" dirty="0" smtClean="0"/>
          </a:p>
          <a:p>
            <a:pPr algn="ctr"/>
            <a:r>
              <a:rPr lang="en-US" altLang="zh-CN" sz="1600" dirty="0" smtClean="0"/>
              <a:t>(MP3, </a:t>
            </a:r>
            <a:r>
              <a:rPr lang="zh-CN" altLang="en-US" sz="1600" dirty="0" smtClean="0"/>
              <a:t>录音机</a:t>
            </a:r>
            <a:r>
              <a:rPr lang="en-US" altLang="zh-CN" sz="1600" dirty="0" smtClean="0"/>
              <a:t>)</a:t>
            </a:r>
            <a:endParaRPr lang="zh-CN" altLang="en-US" sz="1600" dirty="0"/>
          </a:p>
        </p:txBody>
      </p:sp>
      <p:sp>
        <p:nvSpPr>
          <p:cNvPr id="27" name="TextBox 26"/>
          <p:cNvSpPr txBox="1"/>
          <p:nvPr/>
        </p:nvSpPr>
        <p:spPr>
          <a:xfrm>
            <a:off x="2645645" y="5454848"/>
            <a:ext cx="1530984" cy="584775"/>
          </a:xfrm>
          <a:prstGeom prst="rect">
            <a:avLst/>
          </a:prstGeom>
          <a:noFill/>
        </p:spPr>
        <p:txBody>
          <a:bodyPr wrap="square" rtlCol="0">
            <a:spAutoFit/>
          </a:bodyPr>
          <a:lstStyle/>
          <a:p>
            <a:pPr algn="ctr"/>
            <a:r>
              <a:rPr lang="zh-CN" altLang="en-US" sz="1600" dirty="0" smtClean="0"/>
              <a:t>中置音箱或数字输出</a:t>
            </a:r>
            <a:endParaRPr lang="zh-CN" altLang="en-US" sz="1600" dirty="0"/>
          </a:p>
        </p:txBody>
      </p:sp>
      <p:sp>
        <p:nvSpPr>
          <p:cNvPr id="28" name="TextBox 27"/>
          <p:cNvSpPr txBox="1"/>
          <p:nvPr/>
        </p:nvSpPr>
        <p:spPr>
          <a:xfrm>
            <a:off x="6995426" y="5454848"/>
            <a:ext cx="1465006" cy="830997"/>
          </a:xfrm>
          <a:prstGeom prst="rect">
            <a:avLst/>
          </a:prstGeom>
          <a:noFill/>
        </p:spPr>
        <p:txBody>
          <a:bodyPr wrap="square" rtlCol="0">
            <a:spAutoFit/>
          </a:bodyPr>
          <a:lstStyle/>
          <a:p>
            <a:pPr algn="ctr"/>
            <a:r>
              <a:rPr lang="en-US" altLang="zh-CN" sz="1600" dirty="0" smtClean="0"/>
              <a:t>MIDI</a:t>
            </a:r>
            <a:r>
              <a:rPr lang="zh-CN" altLang="en-US" sz="1600" dirty="0" smtClean="0"/>
              <a:t>接口</a:t>
            </a:r>
            <a:endParaRPr lang="en-US" altLang="zh-CN" sz="1600" dirty="0" smtClean="0"/>
          </a:p>
          <a:p>
            <a:pPr algn="ctr"/>
            <a:r>
              <a:rPr lang="en-US" altLang="zh-CN" sz="1600" dirty="0" smtClean="0"/>
              <a:t>(</a:t>
            </a:r>
            <a:r>
              <a:rPr lang="zh-CN" altLang="en-US" sz="1600" dirty="0" smtClean="0"/>
              <a:t>游戏手柄</a:t>
            </a:r>
            <a:r>
              <a:rPr lang="en-US" altLang="zh-CN" sz="1600" dirty="0" smtClean="0"/>
              <a:t>, MIDI</a:t>
            </a:r>
            <a:r>
              <a:rPr lang="zh-CN" altLang="en-US" sz="1600" dirty="0" smtClean="0"/>
              <a:t>设备</a:t>
            </a:r>
            <a:r>
              <a:rPr lang="en-US" altLang="zh-CN" sz="1600" dirty="0" smtClean="0"/>
              <a:t>)</a:t>
            </a:r>
            <a:endParaRPr lang="zh-CN" altLang="en-US" sz="1600" dirty="0"/>
          </a:p>
        </p:txBody>
      </p:sp>
      <p:cxnSp>
        <p:nvCxnSpPr>
          <p:cNvPr id="14" name="直接箭头连接符 13"/>
          <p:cNvCxnSpPr/>
          <p:nvPr/>
        </p:nvCxnSpPr>
        <p:spPr>
          <a:xfrm flipV="1">
            <a:off x="1945214" y="4797152"/>
            <a:ext cx="970602" cy="65769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356779" y="4797152"/>
            <a:ext cx="207109" cy="65769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flipV="1">
            <a:off x="4067944" y="4797152"/>
            <a:ext cx="726561" cy="65769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4431224" y="4797152"/>
            <a:ext cx="1701836" cy="65769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flipV="1">
            <a:off x="6372200" y="4797152"/>
            <a:ext cx="1375978" cy="65769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0181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键盘</a:t>
            </a:r>
          </a:p>
        </p:txBody>
      </p:sp>
      <p:sp>
        <p:nvSpPr>
          <p:cNvPr id="3" name="内容占位符 2"/>
          <p:cNvSpPr>
            <a:spLocks noGrp="1"/>
          </p:cNvSpPr>
          <p:nvPr>
            <p:ph idx="1"/>
          </p:nvPr>
        </p:nvSpPr>
        <p:spPr/>
        <p:txBody>
          <a:bodyPr/>
          <a:lstStyle/>
          <a:p>
            <a:r>
              <a:rPr lang="zh-CN" altLang="en-US" dirty="0"/>
              <a:t>人性化设计的</a:t>
            </a:r>
            <a:r>
              <a:rPr lang="zh-CN" altLang="en-US" dirty="0" smtClean="0"/>
              <a:t>键盘</a:t>
            </a:r>
            <a:endParaRPr lang="en-US" altLang="zh-CN" dirty="0" smtClean="0"/>
          </a:p>
          <a:p>
            <a:pPr lvl="1"/>
            <a:r>
              <a:rPr lang="zh-CN" altLang="en-US" dirty="0">
                <a:solidFill>
                  <a:srgbClr val="C00000"/>
                </a:solidFill>
              </a:rPr>
              <a:t>人机工程学</a:t>
            </a:r>
            <a:r>
              <a:rPr lang="zh-CN" altLang="en-US" dirty="0" smtClean="0">
                <a:solidFill>
                  <a:srgbClr val="C00000"/>
                </a:solidFill>
              </a:rPr>
              <a:t>键盘</a:t>
            </a:r>
            <a:r>
              <a:rPr lang="zh-CN" altLang="en-US" dirty="0" smtClean="0"/>
              <a:t>：</a:t>
            </a:r>
            <a:r>
              <a:rPr lang="zh-CN" altLang="en-US" dirty="0"/>
              <a:t>指法规定的左手键区和右手键区这两大板块左右分开，并形成一定</a:t>
            </a:r>
            <a:r>
              <a:rPr lang="zh-CN" altLang="en-US" dirty="0" smtClean="0"/>
              <a:t>角度。</a:t>
            </a:r>
            <a:r>
              <a:rPr lang="zh-CN" altLang="en-US" dirty="0"/>
              <a:t>这种设计的键盘被微软公司命名为</a:t>
            </a:r>
            <a:r>
              <a:rPr lang="zh-CN" altLang="en-US" dirty="0">
                <a:solidFill>
                  <a:srgbClr val="C00000"/>
                </a:solidFill>
              </a:rPr>
              <a:t>自然键盘</a:t>
            </a:r>
          </a:p>
        </p:txBody>
      </p:sp>
      <p:pic>
        <p:nvPicPr>
          <p:cNvPr id="6" name="Picture 2" descr="C:\Documents and Settings\WangLu\桌面\r_11371441428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24" y="4005064"/>
            <a:ext cx="2836540" cy="212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Evolution Keyboard / Chair Mount"/>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131839" y="4182235"/>
            <a:ext cx="2840509" cy="17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Evolution Keyboard / Deskt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6325" y="4429629"/>
            <a:ext cx="2840508" cy="127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303764" y="6093296"/>
            <a:ext cx="1107996" cy="369332"/>
          </a:xfrm>
          <a:prstGeom prst="rect">
            <a:avLst/>
          </a:prstGeom>
          <a:noFill/>
        </p:spPr>
        <p:txBody>
          <a:bodyPr wrap="none" rtlCol="0">
            <a:spAutoFit/>
          </a:bodyPr>
          <a:lstStyle/>
          <a:p>
            <a:r>
              <a:rPr lang="zh-CN" altLang="en-US" dirty="0" smtClean="0"/>
              <a:t>自然键盘</a:t>
            </a:r>
            <a:endParaRPr lang="zh-CN" altLang="en-US" dirty="0"/>
          </a:p>
        </p:txBody>
      </p:sp>
      <p:sp>
        <p:nvSpPr>
          <p:cNvPr id="8" name="TextBox 7"/>
          <p:cNvSpPr txBox="1"/>
          <p:nvPr/>
        </p:nvSpPr>
        <p:spPr>
          <a:xfrm>
            <a:off x="4067944" y="6093296"/>
            <a:ext cx="1338828" cy="369332"/>
          </a:xfrm>
          <a:prstGeom prst="rect">
            <a:avLst/>
          </a:prstGeom>
          <a:noFill/>
        </p:spPr>
        <p:txBody>
          <a:bodyPr wrap="none" rtlCol="0">
            <a:spAutoFit/>
          </a:bodyPr>
          <a:lstStyle/>
          <a:p>
            <a:r>
              <a:rPr lang="zh-CN" altLang="en-US" dirty="0" smtClean="0"/>
              <a:t>固定于椅子</a:t>
            </a:r>
            <a:endParaRPr lang="zh-CN" altLang="en-US" dirty="0"/>
          </a:p>
        </p:txBody>
      </p:sp>
      <p:sp>
        <p:nvSpPr>
          <p:cNvPr id="9" name="TextBox 8"/>
          <p:cNvSpPr txBox="1"/>
          <p:nvPr/>
        </p:nvSpPr>
        <p:spPr>
          <a:xfrm>
            <a:off x="6507165" y="6093296"/>
            <a:ext cx="1338828" cy="369332"/>
          </a:xfrm>
          <a:prstGeom prst="rect">
            <a:avLst/>
          </a:prstGeom>
          <a:noFill/>
        </p:spPr>
        <p:txBody>
          <a:bodyPr wrap="none" rtlCol="0">
            <a:spAutoFit/>
          </a:bodyPr>
          <a:lstStyle/>
          <a:p>
            <a:r>
              <a:rPr lang="zh-CN" altLang="en-US" dirty="0" smtClean="0"/>
              <a:t>固定于桌子</a:t>
            </a:r>
            <a:endParaRPr lang="zh-CN" altLang="en-US" dirty="0"/>
          </a:p>
        </p:txBody>
      </p:sp>
    </p:spTree>
    <p:extLst>
      <p:ext uri="{BB962C8B-B14F-4D97-AF65-F5344CB8AC3E}">
        <p14:creationId xmlns:p14="http://schemas.microsoft.com/office/powerpoint/2010/main" val="35808326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声卡</a:t>
            </a:r>
            <a:endParaRPr lang="zh-CN" altLang="en-US" dirty="0"/>
          </a:p>
        </p:txBody>
      </p:sp>
      <p:sp>
        <p:nvSpPr>
          <p:cNvPr id="3" name="内容占位符 2"/>
          <p:cNvSpPr>
            <a:spLocks noGrp="1"/>
          </p:cNvSpPr>
          <p:nvPr>
            <p:ph idx="1"/>
          </p:nvPr>
        </p:nvSpPr>
        <p:spPr/>
        <p:txBody>
          <a:bodyPr/>
          <a:lstStyle/>
          <a:p>
            <a:r>
              <a:rPr lang="zh-CN" altLang="en-US" dirty="0" smtClean="0"/>
              <a:t>主要指标</a:t>
            </a:r>
            <a:endParaRPr lang="en-US" altLang="zh-CN" dirty="0" smtClean="0"/>
          </a:p>
          <a:p>
            <a:pPr lvl="1"/>
            <a:r>
              <a:rPr lang="zh-CN" altLang="en-US" dirty="0" smtClean="0">
                <a:solidFill>
                  <a:srgbClr val="C00000"/>
                </a:solidFill>
              </a:rPr>
              <a:t>采样位数</a:t>
            </a:r>
            <a:r>
              <a:rPr lang="zh-CN" altLang="en-US" dirty="0" smtClean="0"/>
              <a:t>：声卡处理声音的解析度</a:t>
            </a:r>
            <a:endParaRPr lang="en-US" altLang="zh-CN" dirty="0" smtClean="0"/>
          </a:p>
          <a:p>
            <a:pPr lvl="2"/>
            <a:r>
              <a:rPr lang="en-US" altLang="zh-CN" dirty="0" smtClean="0"/>
              <a:t>8</a:t>
            </a:r>
            <a:r>
              <a:rPr lang="zh-CN" altLang="en-US" dirty="0" smtClean="0"/>
              <a:t>位</a:t>
            </a:r>
            <a:r>
              <a:rPr lang="en-US" altLang="zh-CN" dirty="0" smtClean="0">
                <a:sym typeface="Wingdings" panose="05000000000000000000" pitchFamily="2" charset="2"/>
              </a:rPr>
              <a:t>256</a:t>
            </a:r>
            <a:r>
              <a:rPr lang="zh-CN" altLang="en-US" dirty="0" smtClean="0">
                <a:sym typeface="Wingdings" panose="05000000000000000000" pitchFamily="2" charset="2"/>
              </a:rPr>
              <a:t>精度单位；</a:t>
            </a:r>
            <a:r>
              <a:rPr lang="en-US" altLang="zh-CN" dirty="0" smtClean="0">
                <a:sym typeface="Wingdings" panose="05000000000000000000" pitchFamily="2" charset="2"/>
              </a:rPr>
              <a:t>16</a:t>
            </a:r>
            <a:r>
              <a:rPr lang="zh-CN" altLang="en-US" dirty="0" smtClean="0">
                <a:sym typeface="Wingdings" panose="05000000000000000000" pitchFamily="2" charset="2"/>
              </a:rPr>
              <a:t>位</a:t>
            </a:r>
            <a:r>
              <a:rPr lang="en-US" altLang="zh-CN" dirty="0" smtClean="0">
                <a:sym typeface="Wingdings" panose="05000000000000000000" pitchFamily="2" charset="2"/>
              </a:rPr>
              <a:t>64K</a:t>
            </a:r>
            <a:r>
              <a:rPr lang="zh-CN" altLang="en-US" dirty="0" smtClean="0">
                <a:sym typeface="Wingdings" panose="05000000000000000000" pitchFamily="2" charset="2"/>
              </a:rPr>
              <a:t>精度单位</a:t>
            </a:r>
            <a:endParaRPr lang="en-US" altLang="zh-CN" dirty="0" smtClean="0">
              <a:sym typeface="Wingdings" panose="05000000000000000000" pitchFamily="2" charset="2"/>
            </a:endParaRPr>
          </a:p>
          <a:p>
            <a:pPr lvl="1"/>
            <a:r>
              <a:rPr lang="zh-CN" altLang="en-US" dirty="0" smtClean="0">
                <a:solidFill>
                  <a:srgbClr val="C00000"/>
                </a:solidFill>
                <a:sym typeface="Wingdings" panose="05000000000000000000" pitchFamily="2" charset="2"/>
              </a:rPr>
              <a:t>采样频率</a:t>
            </a:r>
            <a:r>
              <a:rPr lang="zh-CN" altLang="en-US" dirty="0" smtClean="0">
                <a:sym typeface="Wingdings" panose="05000000000000000000" pitchFamily="2" charset="2"/>
              </a:rPr>
              <a:t>：录音设备在一秒钟内对声音信号的采样次数</a:t>
            </a:r>
            <a:endParaRPr lang="en-US" altLang="zh-CN" dirty="0" smtClean="0">
              <a:sym typeface="Wingdings" panose="05000000000000000000" pitchFamily="2" charset="2"/>
            </a:endParaRPr>
          </a:p>
          <a:p>
            <a:pPr lvl="2"/>
            <a:r>
              <a:rPr lang="zh-CN" altLang="en-US" dirty="0" smtClean="0">
                <a:sym typeface="Wingdings" panose="05000000000000000000" pitchFamily="2" charset="2"/>
              </a:rPr>
              <a:t>广播音质（</a:t>
            </a:r>
            <a:r>
              <a:rPr lang="en-US" altLang="zh-CN" dirty="0" smtClean="0">
                <a:sym typeface="Wingdings" panose="05000000000000000000" pitchFamily="2" charset="2"/>
              </a:rPr>
              <a:t>22.05kHZ</a:t>
            </a:r>
            <a:r>
              <a:rPr lang="zh-CN" altLang="en-US" dirty="0" smtClean="0">
                <a:sym typeface="Wingdings" panose="05000000000000000000" pitchFamily="2" charset="2"/>
              </a:rPr>
              <a:t>），</a:t>
            </a:r>
            <a:r>
              <a:rPr lang="en-US" altLang="zh-CN" dirty="0" smtClean="0">
                <a:sym typeface="Wingdings" panose="05000000000000000000" pitchFamily="2" charset="2"/>
              </a:rPr>
              <a:t>CD</a:t>
            </a:r>
            <a:r>
              <a:rPr lang="zh-CN" altLang="en-US" dirty="0" smtClean="0">
                <a:sym typeface="Wingdings" panose="05000000000000000000" pitchFamily="2" charset="2"/>
              </a:rPr>
              <a:t>音质（</a:t>
            </a:r>
            <a:r>
              <a:rPr lang="en-US" altLang="zh-CN" dirty="0" smtClean="0">
                <a:sym typeface="Wingdings" panose="05000000000000000000" pitchFamily="2" charset="2"/>
              </a:rPr>
              <a:t>44.1kHz</a:t>
            </a:r>
            <a:r>
              <a:rPr lang="zh-CN" altLang="en-US" dirty="0" smtClean="0">
                <a:sym typeface="Wingdings" panose="05000000000000000000" pitchFamily="2" charset="2"/>
              </a:rPr>
              <a:t>），</a:t>
            </a:r>
            <a:r>
              <a:rPr lang="en-US" altLang="zh-CN" dirty="0" err="1"/>
              <a:t>dvd</a:t>
            </a:r>
            <a:r>
              <a:rPr lang="en-US" altLang="zh-CN" dirty="0"/>
              <a:t> </a:t>
            </a:r>
            <a:r>
              <a:rPr lang="en-US" altLang="zh-CN" dirty="0" smtClean="0"/>
              <a:t>audio</a:t>
            </a:r>
            <a:r>
              <a:rPr lang="zh-CN" altLang="en-US" dirty="0" smtClean="0"/>
              <a:t>音质（</a:t>
            </a:r>
            <a:r>
              <a:rPr lang="en-US" altLang="zh-CN" dirty="0" smtClean="0"/>
              <a:t>48kHZ</a:t>
            </a:r>
            <a:r>
              <a:rPr lang="zh-CN" altLang="en-US" dirty="0" smtClean="0"/>
              <a:t>）</a:t>
            </a:r>
            <a:endParaRPr lang="en-US" altLang="zh-CN" dirty="0" smtClean="0"/>
          </a:p>
          <a:p>
            <a:pPr lvl="1"/>
            <a:r>
              <a:rPr lang="zh-CN" altLang="en-US" dirty="0" smtClean="0">
                <a:solidFill>
                  <a:srgbClr val="C00000"/>
                </a:solidFill>
              </a:rPr>
              <a:t>声道数</a:t>
            </a:r>
            <a:r>
              <a:rPr lang="zh-CN" altLang="en-US" dirty="0" smtClean="0"/>
              <a:t>：单声道，双声道（立体声），多声道环绕立体声（</a:t>
            </a:r>
            <a:r>
              <a:rPr lang="en-US" altLang="zh-CN" dirty="0" smtClean="0"/>
              <a:t>4.1</a:t>
            </a:r>
            <a:r>
              <a:rPr lang="zh-CN" altLang="en-US" dirty="0" smtClean="0"/>
              <a:t>声道：前左，前右，后左，后右）</a:t>
            </a:r>
            <a:endParaRPr lang="zh-CN" altLang="en-US" dirty="0"/>
          </a:p>
        </p:txBody>
      </p:sp>
    </p:spTree>
    <p:extLst>
      <p:ext uri="{BB962C8B-B14F-4D97-AF65-F5344CB8AC3E}">
        <p14:creationId xmlns:p14="http://schemas.microsoft.com/office/powerpoint/2010/main" val="12423127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声卡</a:t>
            </a:r>
            <a:endParaRPr lang="zh-CN" altLang="en-US" dirty="0"/>
          </a:p>
        </p:txBody>
      </p:sp>
      <p:sp>
        <p:nvSpPr>
          <p:cNvPr id="3" name="内容占位符 2"/>
          <p:cNvSpPr>
            <a:spLocks noGrp="1"/>
          </p:cNvSpPr>
          <p:nvPr>
            <p:ph idx="1"/>
          </p:nvPr>
        </p:nvSpPr>
        <p:spPr/>
        <p:txBody>
          <a:bodyPr/>
          <a:lstStyle/>
          <a:p>
            <a:r>
              <a:rPr lang="zh-CN" altLang="en-US" dirty="0" smtClean="0"/>
              <a:t>主要指标</a:t>
            </a:r>
            <a:endParaRPr lang="en-US" altLang="zh-CN" dirty="0" smtClean="0"/>
          </a:p>
          <a:p>
            <a:pPr lvl="1"/>
            <a:r>
              <a:rPr lang="en-US" altLang="zh-CN" dirty="0" smtClean="0">
                <a:solidFill>
                  <a:srgbClr val="C00000"/>
                </a:solidFill>
              </a:rPr>
              <a:t>MIDI</a:t>
            </a:r>
            <a:r>
              <a:rPr lang="zh-CN" altLang="en-US" dirty="0" smtClean="0">
                <a:solidFill>
                  <a:srgbClr val="C00000"/>
                </a:solidFill>
              </a:rPr>
              <a:t>合成</a:t>
            </a:r>
            <a:r>
              <a:rPr lang="zh-CN" altLang="en-US" dirty="0" smtClean="0"/>
              <a:t>：</a:t>
            </a:r>
            <a:endParaRPr lang="en-US" altLang="zh-CN" dirty="0" smtClean="0"/>
          </a:p>
          <a:p>
            <a:pPr lvl="2"/>
            <a:r>
              <a:rPr lang="zh-CN" altLang="en-US" dirty="0" smtClean="0"/>
              <a:t>波表文件：将各种真实乐器所能发出的所有声音录制并保存下来的文件</a:t>
            </a:r>
            <a:endParaRPr lang="en-US" altLang="zh-CN" dirty="0" smtClean="0"/>
          </a:p>
          <a:p>
            <a:pPr lvl="2"/>
            <a:r>
              <a:rPr lang="en-US" altLang="zh-CN" dirty="0" smtClean="0"/>
              <a:t>MIDI</a:t>
            </a:r>
            <a:r>
              <a:rPr lang="zh-CN" altLang="en-US" dirty="0" smtClean="0"/>
              <a:t>文件：</a:t>
            </a:r>
            <a:r>
              <a:rPr lang="zh-CN" altLang="en-US" dirty="0"/>
              <a:t>用字节来描述演奏的乐曲信息</a:t>
            </a:r>
            <a:endParaRPr lang="en-US" altLang="zh-CN" dirty="0" smtClean="0"/>
          </a:p>
          <a:p>
            <a:pPr lvl="2"/>
            <a:r>
              <a:rPr lang="zh-CN" altLang="en-US" dirty="0" smtClean="0"/>
              <a:t>播放时，根据</a:t>
            </a:r>
            <a:r>
              <a:rPr lang="en-US" altLang="zh-CN" dirty="0" smtClean="0"/>
              <a:t>MIDI</a:t>
            </a:r>
            <a:r>
              <a:rPr lang="zh-CN" altLang="en-US" dirty="0" smtClean="0"/>
              <a:t>文件记录从波表中找出对应的声音信息，经过合成加工后回放出来</a:t>
            </a:r>
            <a:endParaRPr lang="en-US" altLang="zh-CN" dirty="0"/>
          </a:p>
          <a:p>
            <a:pPr lvl="1"/>
            <a:r>
              <a:rPr lang="zh-CN" altLang="en-US" dirty="0" smtClean="0"/>
              <a:t>乐器声音信息一般以</a:t>
            </a:r>
            <a:r>
              <a:rPr lang="en-US" altLang="zh-CN" dirty="0" smtClean="0"/>
              <a:t>44.1kHZ</a:t>
            </a:r>
            <a:r>
              <a:rPr lang="zh-CN" altLang="en-US" dirty="0" smtClean="0"/>
              <a:t>、</a:t>
            </a:r>
            <a:r>
              <a:rPr lang="en-US" altLang="zh-CN" dirty="0" smtClean="0"/>
              <a:t>16bit</a:t>
            </a:r>
            <a:r>
              <a:rPr lang="zh-CN" altLang="en-US" dirty="0" smtClean="0"/>
              <a:t>精度录制。波表越大，合成效果越好</a:t>
            </a:r>
            <a:endParaRPr lang="zh-CN" altLang="en-US" dirty="0"/>
          </a:p>
        </p:txBody>
      </p:sp>
    </p:spTree>
    <p:extLst>
      <p:ext uri="{BB962C8B-B14F-4D97-AF65-F5344CB8AC3E}">
        <p14:creationId xmlns:p14="http://schemas.microsoft.com/office/powerpoint/2010/main" val="9929028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C:\Documents and Settings\WangLu\桌面\shouto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937222"/>
            <a:ext cx="2701305" cy="202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043490" y="2924944"/>
            <a:ext cx="7024744" cy="1143000"/>
          </a:xfrm>
        </p:spPr>
        <p:txBody>
          <a:bodyPr anchor="ctr" anchorCtr="0">
            <a:normAutofit/>
          </a:bodyPr>
          <a:lstStyle/>
          <a:p>
            <a:pPr algn="ctr"/>
            <a:r>
              <a:rPr lang="zh-CN" altLang="en-US" sz="4800" dirty="0" smtClean="0"/>
              <a:t>虚拟现实交互设备</a:t>
            </a:r>
            <a:endParaRPr lang="zh-CN" altLang="en-US" sz="4800" dirty="0"/>
          </a:p>
        </p:txBody>
      </p:sp>
      <p:pic>
        <p:nvPicPr>
          <p:cNvPr id="4" name="Picture 4" descr="fastra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692696"/>
            <a:ext cx="2943627" cy="227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077072"/>
            <a:ext cx="2755779" cy="2403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3905709"/>
            <a:ext cx="2302544" cy="2574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C:\Documents and Settings\WangLu\桌面\CAVE_HyPi6_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256" y="885275"/>
            <a:ext cx="2829272" cy="188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vd_1.PNG"/>
          <p:cNvPicPr>
            <a:picLocks noChangeAspect="1" noChangeArrowheads="1"/>
          </p:cNvPicPr>
          <p:nvPr/>
        </p:nvPicPr>
        <p:blipFill rotWithShape="1">
          <a:blip r:embed="rId7">
            <a:extLst>
              <a:ext uri="{28A0092B-C50C-407E-A947-70E740481C1C}">
                <a14:useLocalDpi xmlns:a14="http://schemas.microsoft.com/office/drawing/2010/main" val="0"/>
              </a:ext>
            </a:extLst>
          </a:blip>
          <a:srcRect l="54307"/>
          <a:stretch/>
        </p:blipFill>
        <p:spPr bwMode="auto">
          <a:xfrm>
            <a:off x="3879686" y="4107532"/>
            <a:ext cx="1759734" cy="232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0517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虚拟现实交互</a:t>
            </a:r>
            <a:r>
              <a:rPr lang="zh-CN" altLang="en-US" dirty="0" smtClean="0"/>
              <a:t>设备</a:t>
            </a:r>
            <a:endParaRPr lang="zh-CN" altLang="en-US" dirty="0"/>
          </a:p>
        </p:txBody>
      </p:sp>
      <p:sp>
        <p:nvSpPr>
          <p:cNvPr id="3" name="内容占位符 2"/>
          <p:cNvSpPr>
            <a:spLocks noGrp="1"/>
          </p:cNvSpPr>
          <p:nvPr>
            <p:ph idx="1"/>
          </p:nvPr>
        </p:nvSpPr>
        <p:spPr/>
        <p:txBody>
          <a:bodyPr/>
          <a:lstStyle/>
          <a:p>
            <a:r>
              <a:rPr lang="zh-CN" altLang="en-US" dirty="0" smtClean="0"/>
              <a:t>泛指与虚拟现实世界进行交互的输入和输出设备</a:t>
            </a:r>
            <a:endParaRPr lang="zh-CN" altLang="en-US" dirty="0"/>
          </a:p>
        </p:txBody>
      </p:sp>
      <p:grpSp>
        <p:nvGrpSpPr>
          <p:cNvPr id="9" name="组合 8"/>
          <p:cNvGrpSpPr/>
          <p:nvPr/>
        </p:nvGrpSpPr>
        <p:grpSpPr>
          <a:xfrm>
            <a:off x="1043608" y="3419163"/>
            <a:ext cx="3070132" cy="2818149"/>
            <a:chOff x="1043608" y="3419163"/>
            <a:chExt cx="3070132" cy="2818149"/>
          </a:xfrm>
        </p:grpSpPr>
        <p:sp>
          <p:nvSpPr>
            <p:cNvPr id="6" name="TextBox 5"/>
            <p:cNvSpPr txBox="1"/>
            <p:nvPr/>
          </p:nvSpPr>
          <p:spPr>
            <a:xfrm>
              <a:off x="1563011" y="5867980"/>
              <a:ext cx="2031325" cy="369332"/>
            </a:xfrm>
            <a:prstGeom prst="rect">
              <a:avLst/>
            </a:prstGeom>
            <a:noFill/>
          </p:spPr>
          <p:txBody>
            <a:bodyPr wrap="none" rtlCol="0">
              <a:spAutoFit/>
            </a:bodyPr>
            <a:lstStyle/>
            <a:p>
              <a:r>
                <a:rPr lang="zh-CN" altLang="en-US" dirty="0" smtClean="0"/>
                <a:t>三维空间定位设备</a:t>
              </a:r>
              <a:endParaRPr lang="zh-CN" altLang="en-US" dirty="0"/>
            </a:p>
          </p:txBody>
        </p:sp>
        <p:grpSp>
          <p:nvGrpSpPr>
            <p:cNvPr id="8" name="组合 7"/>
            <p:cNvGrpSpPr/>
            <p:nvPr/>
          </p:nvGrpSpPr>
          <p:grpSpPr>
            <a:xfrm>
              <a:off x="1043608" y="3419163"/>
              <a:ext cx="3070132" cy="2448817"/>
              <a:chOff x="1043608" y="3419163"/>
              <a:chExt cx="3070132" cy="2448817"/>
            </a:xfrm>
          </p:grpSpPr>
          <p:grpSp>
            <p:nvGrpSpPr>
              <p:cNvPr id="5" name="组合 4"/>
              <p:cNvGrpSpPr/>
              <p:nvPr/>
            </p:nvGrpSpPr>
            <p:grpSpPr>
              <a:xfrm>
                <a:off x="1272329" y="3590017"/>
                <a:ext cx="2841411" cy="2277963"/>
                <a:chOff x="1120665" y="3645024"/>
                <a:chExt cx="2841411" cy="2277963"/>
              </a:xfrm>
            </p:grpSpPr>
            <p:pic>
              <p:nvPicPr>
                <p:cNvPr id="4" name="Picture 4" descr="fastra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665" y="3645024"/>
                  <a:ext cx="1611795" cy="1243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 name="Picture 2" descr="https://ss3.bdstatic.com/70cFv8Sh_Q1YnxGkpoWK1HF6hhy/it/u=752910836,2243900719&amp;fm=26&amp;gp=0.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6761" y="3664322"/>
                  <a:ext cx="1655315" cy="165531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timgsa.baidu.com/timg?image&amp;quality=80&amp;size=b9999_10000&amp;sec=1587223262179&amp;di=78c38f641fba16ce9fbd9d056f7b8221&amp;imgtype=0&amp;src=http%3A%2F%2Fimage.cn.made-in-china.com%2F2f0j01rMbEgPkcIRzu%2F%25E5%258A%259B%25E5%258F%258D%25E9%25A6%2588%25E5%2599%25A8.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12"/>
                <a:stretch/>
              </p:blipFill>
              <p:spPr bwMode="auto">
                <a:xfrm>
                  <a:off x="1211311" y="4522812"/>
                  <a:ext cx="1923107" cy="14001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圆角矩形 6"/>
              <p:cNvSpPr/>
              <p:nvPr/>
            </p:nvSpPr>
            <p:spPr>
              <a:xfrm>
                <a:off x="1043608" y="3419163"/>
                <a:ext cx="3070132" cy="244881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a:off x="5220072" y="3419163"/>
            <a:ext cx="3070132" cy="2448817"/>
            <a:chOff x="5220072" y="3419163"/>
            <a:chExt cx="3070132" cy="2448817"/>
          </a:xfrm>
        </p:grpSpPr>
        <p:pic>
          <p:nvPicPr>
            <p:cNvPr id="18440" name="Picture 8" descr="https://timgsa.baidu.com/timg?image&amp;quality=80&amp;size=b9999_10000&amp;sec=1587223498198&amp;di=eef9ee4ac473f3cabfb17441c9d6265e&amp;imgtype=0&amp;src=http%3A%2F%2F5b0988e595225.cdn.sohucs.com%2Fq_70%2Cc_zoom%2Cw_640%2Fimages%2F20180517%2Ffddd81045e0e4b86af965425ae0c8e2d.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3670" y="4024891"/>
              <a:ext cx="1714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ttps://ss1.bdstatic.com/70cFvXSh_Q1YnxGkpoWK1HF6hhy/it/u=4233880994,798185871&amp;fm=26&amp;gp=0.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0072" y="3521559"/>
              <a:ext cx="1732417" cy="11815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vd_1.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4307" t="5294" b="9636"/>
            <a:stretch/>
          </p:blipFill>
          <p:spPr bwMode="auto">
            <a:xfrm>
              <a:off x="5521431" y="4492990"/>
              <a:ext cx="1129698" cy="127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圆角矩形 14"/>
            <p:cNvSpPr/>
            <p:nvPr/>
          </p:nvSpPr>
          <p:spPr>
            <a:xfrm>
              <a:off x="5220072" y="3419163"/>
              <a:ext cx="3070132" cy="244881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p:cNvSpPr txBox="1"/>
          <p:nvPr/>
        </p:nvSpPr>
        <p:spPr>
          <a:xfrm>
            <a:off x="5970308" y="5868560"/>
            <a:ext cx="1569660" cy="369332"/>
          </a:xfrm>
          <a:prstGeom prst="rect">
            <a:avLst/>
          </a:prstGeom>
          <a:noFill/>
        </p:spPr>
        <p:txBody>
          <a:bodyPr wrap="none" rtlCol="0">
            <a:spAutoFit/>
          </a:bodyPr>
          <a:lstStyle/>
          <a:p>
            <a:r>
              <a:rPr lang="zh-CN" altLang="en-US" dirty="0" smtClean="0"/>
              <a:t>三维显示设备</a:t>
            </a:r>
            <a:endParaRPr lang="zh-CN" altLang="en-US" dirty="0"/>
          </a:p>
        </p:txBody>
      </p:sp>
    </p:spTree>
    <p:extLst>
      <p:ext uri="{BB962C8B-B14F-4D97-AF65-F5344CB8AC3E}">
        <p14:creationId xmlns:p14="http://schemas.microsoft.com/office/powerpoint/2010/main" val="1995141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三维空间定位设备</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空间跟踪定位器</a:t>
            </a:r>
            <a:r>
              <a:rPr lang="zh-CN" altLang="en-US" dirty="0" smtClean="0"/>
              <a:t>：能实时检测物体空间运动的装置</a:t>
            </a:r>
            <a:endParaRPr lang="en-US" altLang="zh-CN" dirty="0" smtClean="0"/>
          </a:p>
          <a:p>
            <a:pPr lvl="1"/>
            <a:endParaRPr lang="zh-CN" altLang="en-US" dirty="0"/>
          </a:p>
        </p:txBody>
      </p:sp>
      <p:pic>
        <p:nvPicPr>
          <p:cNvPr id="20482" name="Picture 2" descr="https://timgsa.baidu.com/timg?image&amp;quality=80&amp;size=b9999_10000&amp;sec=1587225875783&amp;di=f4226c386fef43164ea584f6f631ab12&amp;imgtype=0&amp;src=http%3A%2F%2F5b0988e595225.cdn.sohucs.com%2Fimages%2F20171102%2F348a5441ee804718a400501e00776c1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3068960"/>
            <a:ext cx="44672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timgsa.baidu.com/timg?image&amp;quality=80&amp;size=b9999_10000&amp;sec=1587226046508&amp;di=4380c1403a3ba3d4b5dacc118f10b387&amp;imgtype=0&amp;src=http%3A%2F%2Fhbimg.b0.upaiyun.com%2F71915e19407d55e54dfbd0825bf4ef373f69b840543e5-ZWiKNG_fw6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40" y="3381697"/>
            <a:ext cx="3797492" cy="2279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43458" y="5966470"/>
            <a:ext cx="2954655" cy="369332"/>
          </a:xfrm>
          <a:prstGeom prst="rect">
            <a:avLst/>
          </a:prstGeom>
          <a:noFill/>
        </p:spPr>
        <p:txBody>
          <a:bodyPr wrap="none" rtlCol="0">
            <a:spAutoFit/>
          </a:bodyPr>
          <a:lstStyle/>
          <a:p>
            <a:r>
              <a:rPr lang="zh-CN" altLang="en-US" dirty="0" smtClean="0"/>
              <a:t>空间跟踪定位器和虚拟设备</a:t>
            </a:r>
            <a:endParaRPr lang="zh-CN" altLang="en-US" dirty="0"/>
          </a:p>
        </p:txBody>
      </p:sp>
      <p:sp>
        <p:nvSpPr>
          <p:cNvPr id="7" name="TextBox 6"/>
          <p:cNvSpPr txBox="1"/>
          <p:nvPr/>
        </p:nvSpPr>
        <p:spPr>
          <a:xfrm>
            <a:off x="4932040" y="5966470"/>
            <a:ext cx="2954655" cy="369332"/>
          </a:xfrm>
          <a:prstGeom prst="rect">
            <a:avLst/>
          </a:prstGeom>
          <a:noFill/>
        </p:spPr>
        <p:txBody>
          <a:bodyPr wrap="none" rtlCol="0">
            <a:spAutoFit/>
          </a:bodyPr>
          <a:lstStyle/>
          <a:p>
            <a:r>
              <a:rPr lang="zh-CN" altLang="en-US" dirty="0" smtClean="0"/>
              <a:t>空间跟踪定位器的工作原理</a:t>
            </a:r>
            <a:endParaRPr lang="zh-CN" altLang="en-US" dirty="0"/>
          </a:p>
        </p:txBody>
      </p:sp>
    </p:spTree>
    <p:extLst>
      <p:ext uri="{BB962C8B-B14F-4D97-AF65-F5344CB8AC3E}">
        <p14:creationId xmlns:p14="http://schemas.microsoft.com/office/powerpoint/2010/main" val="18970851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三维空间定位设备</a:t>
            </a:r>
          </a:p>
        </p:txBody>
      </p:sp>
      <p:sp>
        <p:nvSpPr>
          <p:cNvPr id="3" name="内容占位符 2"/>
          <p:cNvSpPr>
            <a:spLocks noGrp="1"/>
          </p:cNvSpPr>
          <p:nvPr>
            <p:ph idx="1"/>
          </p:nvPr>
        </p:nvSpPr>
        <p:spPr/>
        <p:txBody>
          <a:bodyPr/>
          <a:lstStyle/>
          <a:p>
            <a:r>
              <a:rPr lang="zh-CN" altLang="en-US" dirty="0" smtClean="0"/>
              <a:t>主要性能指标：</a:t>
            </a:r>
            <a:endParaRPr lang="en-US" altLang="zh-CN" dirty="0" smtClean="0"/>
          </a:p>
          <a:p>
            <a:pPr lvl="1"/>
            <a:r>
              <a:rPr lang="zh-CN" altLang="en-US" dirty="0" smtClean="0">
                <a:solidFill>
                  <a:srgbClr val="C00000"/>
                </a:solidFill>
              </a:rPr>
              <a:t>定位精度</a:t>
            </a:r>
            <a:r>
              <a:rPr lang="zh-CN" altLang="en-US" dirty="0" smtClean="0"/>
              <a:t>：传感器所测出的位置与实际位置的差异</a:t>
            </a:r>
            <a:endParaRPr lang="en-US" altLang="zh-CN" dirty="0" smtClean="0"/>
          </a:p>
          <a:p>
            <a:pPr lvl="1"/>
            <a:r>
              <a:rPr lang="zh-CN" altLang="en-US" dirty="0" smtClean="0">
                <a:solidFill>
                  <a:srgbClr val="C00000"/>
                </a:solidFill>
              </a:rPr>
              <a:t>分辨率</a:t>
            </a:r>
            <a:r>
              <a:rPr lang="zh-CN" altLang="en-US" dirty="0" smtClean="0"/>
              <a:t>：传感器所能测出的最小位置变化</a:t>
            </a:r>
            <a:endParaRPr lang="en-US" altLang="zh-CN" dirty="0" smtClean="0"/>
          </a:p>
          <a:p>
            <a:pPr lvl="1"/>
            <a:r>
              <a:rPr lang="zh-CN" altLang="en-US" dirty="0" smtClean="0">
                <a:solidFill>
                  <a:srgbClr val="C00000"/>
                </a:solidFill>
              </a:rPr>
              <a:t>位置修改速率</a:t>
            </a:r>
            <a:r>
              <a:rPr lang="zh-CN" altLang="en-US" dirty="0" smtClean="0"/>
              <a:t>：传感器在一秒钟内所能完成的测量次数</a:t>
            </a:r>
            <a:endParaRPr lang="en-US" altLang="zh-CN" dirty="0" smtClean="0"/>
          </a:p>
          <a:p>
            <a:pPr lvl="1"/>
            <a:r>
              <a:rPr lang="zh-CN" altLang="en-US" dirty="0" smtClean="0">
                <a:solidFill>
                  <a:srgbClr val="C00000"/>
                </a:solidFill>
              </a:rPr>
              <a:t>延时</a:t>
            </a:r>
            <a:r>
              <a:rPr lang="zh-CN" altLang="en-US" dirty="0" smtClean="0"/>
              <a:t>：</a:t>
            </a:r>
            <a:r>
              <a:rPr lang="zh-CN" altLang="en-US" dirty="0">
                <a:latin typeface="Times New Roman" pitchFamily="18" charset="0"/>
              </a:rPr>
              <a:t>被检测物体的某个动作与传感器测出该动作时间的间隔</a:t>
            </a:r>
            <a:endParaRPr lang="zh-CN" altLang="en-US" dirty="0"/>
          </a:p>
        </p:txBody>
      </p:sp>
    </p:spTree>
    <p:extLst>
      <p:ext uri="{BB962C8B-B14F-4D97-AF65-F5344CB8AC3E}">
        <p14:creationId xmlns:p14="http://schemas.microsoft.com/office/powerpoint/2010/main" val="283031617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空间跟踪定位器</a:t>
            </a:r>
          </a:p>
        </p:txBody>
      </p:sp>
      <p:sp>
        <p:nvSpPr>
          <p:cNvPr id="3" name="内容占位符 2"/>
          <p:cNvSpPr>
            <a:spLocks noGrp="1"/>
          </p:cNvSpPr>
          <p:nvPr>
            <p:ph idx="1"/>
          </p:nvPr>
        </p:nvSpPr>
        <p:spPr/>
        <p:txBody>
          <a:bodyPr/>
          <a:lstStyle/>
          <a:p>
            <a:r>
              <a:rPr lang="zh-CN" altLang="en-US" dirty="0" smtClean="0">
                <a:solidFill>
                  <a:srgbClr val="C00000"/>
                </a:solidFill>
              </a:rPr>
              <a:t>低频磁场式</a:t>
            </a:r>
            <a:r>
              <a:rPr lang="zh-CN" altLang="en-US" dirty="0" smtClean="0"/>
              <a:t>空间跟踪定位器</a:t>
            </a:r>
            <a:endParaRPr lang="zh-CN" altLang="en-US" dirty="0"/>
          </a:p>
        </p:txBody>
      </p:sp>
      <p:pic>
        <p:nvPicPr>
          <p:cNvPr id="21506" name="Picture 2" descr="Oculus正在研究采用磁铁在虚拟现实环境中跟踪手指.jpg"/>
          <p:cNvPicPr>
            <a:picLocks noChangeAspect="1" noChangeArrowheads="1"/>
          </p:cNvPicPr>
          <p:nvPr/>
        </p:nvPicPr>
        <p:blipFill rotWithShape="1">
          <a:blip r:embed="rId2">
            <a:extLst>
              <a:ext uri="{28A0092B-C50C-407E-A947-70E740481C1C}">
                <a14:useLocalDpi xmlns:a14="http://schemas.microsoft.com/office/drawing/2010/main" val="0"/>
              </a:ext>
            </a:extLst>
          </a:blip>
          <a:srcRect l="10793" r="9566"/>
          <a:stretch/>
        </p:blipFill>
        <p:spPr bwMode="auto">
          <a:xfrm>
            <a:off x="899592" y="3717032"/>
            <a:ext cx="2512431" cy="208781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用电磁铁和磁铁传感器在三维空间里追踪每根手指的运动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18909" y="3140969"/>
            <a:ext cx="4741523" cy="2663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43608" y="5867980"/>
            <a:ext cx="2492990" cy="369332"/>
          </a:xfrm>
          <a:prstGeom prst="rect">
            <a:avLst/>
          </a:prstGeom>
          <a:noFill/>
        </p:spPr>
        <p:txBody>
          <a:bodyPr wrap="none" rtlCol="0">
            <a:spAutoFit/>
          </a:bodyPr>
          <a:lstStyle/>
          <a:p>
            <a:r>
              <a:rPr lang="zh-CN" altLang="en-US" dirty="0" smtClean="0"/>
              <a:t>物体装上带磁性的设备</a:t>
            </a:r>
            <a:endParaRPr lang="zh-CN" altLang="en-US" dirty="0"/>
          </a:p>
        </p:txBody>
      </p:sp>
      <p:sp>
        <p:nvSpPr>
          <p:cNvPr id="11" name="TextBox 10"/>
          <p:cNvSpPr txBox="1"/>
          <p:nvPr/>
        </p:nvSpPr>
        <p:spPr>
          <a:xfrm>
            <a:off x="3718909" y="5831854"/>
            <a:ext cx="4741523" cy="646331"/>
          </a:xfrm>
          <a:prstGeom prst="rect">
            <a:avLst/>
          </a:prstGeom>
          <a:noFill/>
        </p:spPr>
        <p:txBody>
          <a:bodyPr wrap="square" rtlCol="0">
            <a:spAutoFit/>
          </a:bodyPr>
          <a:lstStyle/>
          <a:p>
            <a:r>
              <a:rPr lang="zh-CN" altLang="en-US" dirty="0" smtClean="0"/>
              <a:t>空间跟踪定位器通过检测磁场的变化，确定物体的三维位置</a:t>
            </a:r>
            <a:endParaRPr lang="zh-CN" altLang="en-US" dirty="0"/>
          </a:p>
        </p:txBody>
      </p:sp>
      <p:sp>
        <p:nvSpPr>
          <p:cNvPr id="6" name="TextBox 5"/>
          <p:cNvSpPr txBox="1"/>
          <p:nvPr/>
        </p:nvSpPr>
        <p:spPr>
          <a:xfrm>
            <a:off x="5325462" y="908720"/>
            <a:ext cx="3111182" cy="1200329"/>
          </a:xfrm>
          <a:prstGeom prst="rect">
            <a:avLst/>
          </a:prstGeom>
          <a:noFill/>
          <a:ln>
            <a:solidFill>
              <a:schemeClr val="accent1"/>
            </a:solidFill>
          </a:ln>
        </p:spPr>
        <p:txBody>
          <a:bodyPr wrap="square" rtlCol="0">
            <a:spAutoFit/>
          </a:bodyPr>
          <a:lstStyle/>
          <a:p>
            <a:r>
              <a:rPr lang="zh-CN" altLang="en-US" dirty="0" smtClean="0">
                <a:solidFill>
                  <a:srgbClr val="C00000"/>
                </a:solidFill>
              </a:rPr>
              <a:t>优点</a:t>
            </a:r>
            <a:r>
              <a:rPr lang="zh-CN" altLang="en-US" dirty="0" smtClean="0"/>
              <a:t>：可在大范围场景下定位</a:t>
            </a:r>
            <a:endParaRPr lang="en-US" altLang="zh-CN" dirty="0" smtClean="0"/>
          </a:p>
          <a:p>
            <a:r>
              <a:rPr lang="zh-CN" altLang="en-US" dirty="0" smtClean="0">
                <a:solidFill>
                  <a:srgbClr val="C00000"/>
                </a:solidFill>
              </a:rPr>
              <a:t>缺点</a:t>
            </a:r>
            <a:r>
              <a:rPr lang="zh-CN" altLang="en-US" dirty="0" smtClean="0"/>
              <a:t>：要求场景内不能有磁铁性物质</a:t>
            </a:r>
            <a:endParaRPr lang="zh-CN" altLang="en-US" dirty="0"/>
          </a:p>
        </p:txBody>
      </p:sp>
    </p:spTree>
    <p:extLst>
      <p:ext uri="{BB962C8B-B14F-4D97-AF65-F5344CB8AC3E}">
        <p14:creationId xmlns:p14="http://schemas.microsoft.com/office/powerpoint/2010/main" val="34811902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空间跟踪定位器</a:t>
            </a:r>
          </a:p>
        </p:txBody>
      </p:sp>
      <p:sp>
        <p:nvSpPr>
          <p:cNvPr id="3" name="内容占位符 2"/>
          <p:cNvSpPr>
            <a:spLocks noGrp="1"/>
          </p:cNvSpPr>
          <p:nvPr>
            <p:ph idx="1"/>
          </p:nvPr>
        </p:nvSpPr>
        <p:spPr/>
        <p:txBody>
          <a:bodyPr/>
          <a:lstStyle/>
          <a:p>
            <a:r>
              <a:rPr lang="zh-CN" altLang="en-US" dirty="0" smtClean="0">
                <a:solidFill>
                  <a:srgbClr val="C00000"/>
                </a:solidFill>
              </a:rPr>
              <a:t>超声波式</a:t>
            </a:r>
            <a:r>
              <a:rPr lang="zh-CN" altLang="en-US" dirty="0" smtClean="0"/>
              <a:t>空间跟踪定位器</a:t>
            </a:r>
            <a:endParaRPr lang="en-US" altLang="zh-CN" dirty="0" smtClean="0"/>
          </a:p>
          <a:p>
            <a:pPr lvl="1"/>
            <a:r>
              <a:rPr lang="zh-CN" altLang="en-US" dirty="0" smtClean="0"/>
              <a:t>由发射器，接收器和处理系统组成</a:t>
            </a:r>
            <a:endParaRPr lang="zh-CN" altLang="en-US" dirty="0"/>
          </a:p>
        </p:txBody>
      </p:sp>
      <p:pic>
        <p:nvPicPr>
          <p:cNvPr id="22530" name="Picture 2" descr="http://www.lustervision.com/UpLoadFile/20180726/dd401463-cf53-4933-acba-2d89ace6e8c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84984"/>
            <a:ext cx="7848872" cy="26728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63829" y="5999142"/>
            <a:ext cx="2954655" cy="369332"/>
          </a:xfrm>
          <a:prstGeom prst="rect">
            <a:avLst/>
          </a:prstGeom>
          <a:noFill/>
        </p:spPr>
        <p:txBody>
          <a:bodyPr wrap="none" rtlCol="0">
            <a:spAutoFit/>
          </a:bodyPr>
          <a:lstStyle/>
          <a:p>
            <a:r>
              <a:rPr lang="zh-CN" altLang="en-US" dirty="0" smtClean="0">
                <a:solidFill>
                  <a:srgbClr val="C00000"/>
                </a:solidFill>
              </a:rPr>
              <a:t>超声波发射器固定在物体上</a:t>
            </a:r>
            <a:endParaRPr lang="zh-CN" altLang="en-US" dirty="0">
              <a:solidFill>
                <a:srgbClr val="C00000"/>
              </a:solidFill>
            </a:endParaRPr>
          </a:p>
        </p:txBody>
      </p:sp>
      <p:cxnSp>
        <p:nvCxnSpPr>
          <p:cNvPr id="7" name="直接箭头连接符 6"/>
          <p:cNvCxnSpPr/>
          <p:nvPr/>
        </p:nvCxnSpPr>
        <p:spPr>
          <a:xfrm flipV="1">
            <a:off x="2915816" y="5445224"/>
            <a:ext cx="125340" cy="5539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55576" y="4005064"/>
            <a:ext cx="1224135" cy="1477328"/>
          </a:xfrm>
          <a:prstGeom prst="rect">
            <a:avLst/>
          </a:prstGeom>
          <a:noFill/>
        </p:spPr>
        <p:txBody>
          <a:bodyPr wrap="square" rtlCol="0">
            <a:spAutoFit/>
          </a:bodyPr>
          <a:lstStyle/>
          <a:p>
            <a:r>
              <a:rPr lang="zh-CN" altLang="en-US" dirty="0" smtClean="0">
                <a:solidFill>
                  <a:srgbClr val="C00000"/>
                </a:solidFill>
              </a:rPr>
              <a:t>多个接收器同时接收各个发射器的信号</a:t>
            </a:r>
            <a:endParaRPr lang="zh-CN" altLang="en-US" dirty="0">
              <a:solidFill>
                <a:srgbClr val="C00000"/>
              </a:solidFill>
            </a:endParaRPr>
          </a:p>
        </p:txBody>
      </p:sp>
      <p:sp>
        <p:nvSpPr>
          <p:cNvPr id="8" name="矩形 7"/>
          <p:cNvSpPr/>
          <p:nvPr/>
        </p:nvSpPr>
        <p:spPr>
          <a:xfrm>
            <a:off x="5940153" y="5877272"/>
            <a:ext cx="2736304" cy="646331"/>
          </a:xfrm>
          <a:prstGeom prst="rect">
            <a:avLst/>
          </a:prstGeom>
        </p:spPr>
        <p:txBody>
          <a:bodyPr wrap="square">
            <a:spAutoFit/>
          </a:bodyPr>
          <a:lstStyle/>
          <a:p>
            <a:r>
              <a:rPr lang="zh-CN" altLang="en-US" dirty="0" smtClean="0">
                <a:solidFill>
                  <a:srgbClr val="C00000"/>
                </a:solidFill>
              </a:rPr>
              <a:t>处理系统根据</a:t>
            </a:r>
            <a:r>
              <a:rPr lang="zh-CN" altLang="en-US" dirty="0">
                <a:solidFill>
                  <a:srgbClr val="C00000"/>
                </a:solidFill>
              </a:rPr>
              <a:t>信息的相位差计算物体的三维位置</a:t>
            </a:r>
          </a:p>
        </p:txBody>
      </p:sp>
      <p:cxnSp>
        <p:nvCxnSpPr>
          <p:cNvPr id="15" name="直接箭头连接符 14"/>
          <p:cNvCxnSpPr/>
          <p:nvPr/>
        </p:nvCxnSpPr>
        <p:spPr>
          <a:xfrm flipV="1">
            <a:off x="1848357" y="4005064"/>
            <a:ext cx="851435" cy="73866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11767" y="980728"/>
            <a:ext cx="2976657" cy="923330"/>
          </a:xfrm>
          <a:prstGeom prst="rect">
            <a:avLst/>
          </a:prstGeom>
          <a:noFill/>
          <a:ln>
            <a:solidFill>
              <a:schemeClr val="accent1"/>
            </a:solidFill>
          </a:ln>
        </p:spPr>
        <p:txBody>
          <a:bodyPr wrap="square" rtlCol="0">
            <a:spAutoFit/>
          </a:bodyPr>
          <a:lstStyle/>
          <a:p>
            <a:r>
              <a:rPr lang="zh-CN" altLang="en-US" dirty="0" smtClean="0">
                <a:solidFill>
                  <a:srgbClr val="C00000"/>
                </a:solidFill>
              </a:rPr>
              <a:t>优点</a:t>
            </a:r>
            <a:r>
              <a:rPr lang="zh-CN" altLang="en-US" dirty="0" smtClean="0"/>
              <a:t>：成本低</a:t>
            </a:r>
            <a:endParaRPr lang="en-US" altLang="zh-CN" dirty="0" smtClean="0"/>
          </a:p>
          <a:p>
            <a:r>
              <a:rPr lang="zh-CN" altLang="en-US" dirty="0" smtClean="0">
                <a:solidFill>
                  <a:srgbClr val="C00000"/>
                </a:solidFill>
              </a:rPr>
              <a:t>缺点</a:t>
            </a:r>
            <a:r>
              <a:rPr lang="zh-CN" altLang="en-US" dirty="0" smtClean="0"/>
              <a:t>：精度低，受噪声影响，多重反射问题</a:t>
            </a:r>
            <a:endParaRPr lang="zh-CN" altLang="en-US" dirty="0"/>
          </a:p>
        </p:txBody>
      </p:sp>
    </p:spTree>
    <p:extLst>
      <p:ext uri="{BB962C8B-B14F-4D97-AF65-F5344CB8AC3E}">
        <p14:creationId xmlns:p14="http://schemas.microsoft.com/office/powerpoint/2010/main" val="40791888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空间跟踪定位器</a:t>
            </a:r>
          </a:p>
        </p:txBody>
      </p:sp>
      <p:sp>
        <p:nvSpPr>
          <p:cNvPr id="3" name="内容占位符 2"/>
          <p:cNvSpPr>
            <a:spLocks noGrp="1"/>
          </p:cNvSpPr>
          <p:nvPr>
            <p:ph idx="1"/>
          </p:nvPr>
        </p:nvSpPr>
        <p:spPr/>
        <p:txBody>
          <a:bodyPr/>
          <a:lstStyle/>
          <a:p>
            <a:r>
              <a:rPr lang="zh-CN" altLang="en-US" dirty="0" smtClean="0">
                <a:solidFill>
                  <a:srgbClr val="C00000"/>
                </a:solidFill>
              </a:rPr>
              <a:t>光学式空间跟踪定位器</a:t>
            </a:r>
            <a:endParaRPr lang="en-US" altLang="zh-CN" dirty="0" smtClean="0"/>
          </a:p>
          <a:p>
            <a:pPr lvl="1"/>
            <a:r>
              <a:rPr lang="zh-CN" altLang="en-US" dirty="0" smtClean="0"/>
              <a:t>多个不同角度的摄像机捕捉物体身上的发光单元，通过处理系统计算出物体的三维位置</a:t>
            </a:r>
            <a:endParaRPr lang="zh-CN" altLang="en-US" dirty="0"/>
          </a:p>
        </p:txBody>
      </p:sp>
      <p:pic>
        <p:nvPicPr>
          <p:cNvPr id="23554" name="Picture 2" descr="https://timgsa.baidu.com/timg?image&amp;quality=80&amp;size=b9999_10000&amp;sec=1587228132405&amp;di=b4c8d84ed23550c479ff21bc9ee74c3b&amp;imgtype=0&amp;src=http%3A%2F%2Fww1.sinaimg.cn%2Flarge%2F006gjO5Fjw1f7yxezis7mj315l0e8dl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68" y="3573016"/>
            <a:ext cx="7848872" cy="26844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292080" y="908720"/>
            <a:ext cx="3096344" cy="646331"/>
          </a:xfrm>
          <a:prstGeom prst="rect">
            <a:avLst/>
          </a:prstGeom>
          <a:noFill/>
          <a:ln>
            <a:solidFill>
              <a:schemeClr val="accent1"/>
            </a:solidFill>
          </a:ln>
        </p:spPr>
        <p:txBody>
          <a:bodyPr wrap="square" rtlCol="0">
            <a:spAutoFit/>
          </a:bodyPr>
          <a:lstStyle/>
          <a:p>
            <a:r>
              <a:rPr lang="zh-CN" altLang="en-US" dirty="0" smtClean="0">
                <a:solidFill>
                  <a:srgbClr val="C00000"/>
                </a:solidFill>
              </a:rPr>
              <a:t>优点</a:t>
            </a:r>
            <a:r>
              <a:rPr lang="zh-CN" altLang="en-US" dirty="0" smtClean="0"/>
              <a:t>：鲁棒性好，</a:t>
            </a:r>
            <a:r>
              <a:rPr lang="zh-CN" altLang="en-US" dirty="0"/>
              <a:t>较高的跟踪</a:t>
            </a:r>
            <a:r>
              <a:rPr lang="zh-CN" altLang="en-US" dirty="0" smtClean="0"/>
              <a:t>准确率，可在室外作业</a:t>
            </a:r>
            <a:endParaRPr lang="en-US" altLang="zh-CN" dirty="0" smtClean="0"/>
          </a:p>
        </p:txBody>
      </p:sp>
    </p:spTree>
    <p:extLst>
      <p:ext uri="{BB962C8B-B14F-4D97-AF65-F5344CB8AC3E}">
        <p14:creationId xmlns:p14="http://schemas.microsoft.com/office/powerpoint/2010/main" val="33234107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三维空间定位设备</a:t>
            </a:r>
            <a:endParaRPr lang="zh-CN" altLang="en-US" dirty="0"/>
          </a:p>
        </p:txBody>
      </p:sp>
      <p:sp>
        <p:nvSpPr>
          <p:cNvPr id="3" name="内容占位符 2"/>
          <p:cNvSpPr>
            <a:spLocks noGrp="1"/>
          </p:cNvSpPr>
          <p:nvPr>
            <p:ph idx="1"/>
          </p:nvPr>
        </p:nvSpPr>
        <p:spPr>
          <a:xfrm>
            <a:off x="1043493" y="2323652"/>
            <a:ext cx="3456500" cy="3508977"/>
          </a:xfrm>
        </p:spPr>
        <p:txBody>
          <a:bodyPr>
            <a:normAutofit/>
          </a:bodyPr>
          <a:lstStyle/>
          <a:p>
            <a:r>
              <a:rPr lang="zh-CN" altLang="en-US" dirty="0" smtClean="0">
                <a:solidFill>
                  <a:srgbClr val="C00000"/>
                </a:solidFill>
              </a:rPr>
              <a:t>数据手套</a:t>
            </a:r>
            <a:r>
              <a:rPr lang="zh-CN" altLang="en-US" dirty="0" smtClean="0"/>
              <a:t>：通过手部动作与虚拟世界物体进行交互，即虚拟世界中的手。</a:t>
            </a:r>
            <a:endParaRPr lang="en-US" altLang="zh-CN" dirty="0" smtClean="0"/>
          </a:p>
          <a:p>
            <a:r>
              <a:rPr lang="zh-CN" altLang="en-US" dirty="0" smtClean="0">
                <a:solidFill>
                  <a:srgbClr val="C00000"/>
                </a:solidFill>
              </a:rPr>
              <a:t>结构与工作原理</a:t>
            </a:r>
            <a:r>
              <a:rPr lang="zh-CN" altLang="en-US" dirty="0" smtClean="0"/>
              <a:t>：</a:t>
            </a:r>
            <a:r>
              <a:rPr lang="zh-CN" altLang="en-US" dirty="0" smtClean="0">
                <a:latin typeface="Times New Roman" pitchFamily="18" charset="0"/>
              </a:rPr>
              <a:t>操作者的手部动作通过装在关节部位的光导纤维传感器捕获，并传递到处理芯片中</a:t>
            </a:r>
            <a:endParaRPr lang="zh-CN" altLang="en-US" dirty="0"/>
          </a:p>
        </p:txBody>
      </p:sp>
      <p:pic>
        <p:nvPicPr>
          <p:cNvPr id="24578" name="Picture 2" descr="https://timgsa.baidu.com/timg?image&amp;quality=80&amp;size=b9999_10000&amp;sec=1587229494573&amp;di=d57d00f8b583a865c4df7a793fc3b8d4&amp;imgtype=0&amp;src=http%3A%2F%2Fcbu01.alicdn.com%2Fimg%2Fibank%2F2017%2F213%2F867%2F4708768312_11669380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775" y="2564904"/>
            <a:ext cx="4192673" cy="368811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timgsa.baidu.com/timg?image&amp;quality=80&amp;size=b9999_10000&amp;sec=1587230030186&amp;di=bacbf7e71685a723a543e331eea8ea05&amp;imgtype=0&amp;src=http%3A%2F%2Fww1.sinaimg.cn%2Flarge%2F6c57171dgy1ff17j9midcg20fk08qu0x.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03428" y="762443"/>
            <a:ext cx="2957736" cy="165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290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键盘</a:t>
            </a:r>
          </a:p>
        </p:txBody>
      </p:sp>
      <p:sp>
        <p:nvSpPr>
          <p:cNvPr id="3" name="内容占位符 2"/>
          <p:cNvSpPr>
            <a:spLocks noGrp="1"/>
          </p:cNvSpPr>
          <p:nvPr>
            <p:ph idx="1"/>
          </p:nvPr>
        </p:nvSpPr>
        <p:spPr/>
        <p:txBody>
          <a:bodyPr/>
          <a:lstStyle/>
          <a:p>
            <a:r>
              <a:rPr lang="zh-CN" altLang="en-US" dirty="0"/>
              <a:t>人性化设计的</a:t>
            </a:r>
            <a:r>
              <a:rPr lang="zh-CN" altLang="en-US" dirty="0" smtClean="0"/>
              <a:t>键盘</a:t>
            </a:r>
            <a:endParaRPr lang="en-US" altLang="zh-CN" dirty="0" smtClean="0"/>
          </a:p>
          <a:p>
            <a:pPr lvl="1"/>
            <a:r>
              <a:rPr lang="zh-CN" altLang="en-US" dirty="0">
                <a:solidFill>
                  <a:srgbClr val="C00000"/>
                </a:solidFill>
              </a:rPr>
              <a:t>多功能集成键盘</a:t>
            </a:r>
            <a:r>
              <a:rPr lang="zh-CN" altLang="en-US" dirty="0"/>
              <a:t>：集成了鼠标、无线等功能，在键盘布局以及外观设计方面，针对游戏、上网浏览等常用娱乐功能做了改进</a:t>
            </a:r>
            <a:endParaRPr lang="zh-CN" altLang="en-US" dirty="0">
              <a:solidFill>
                <a:srgbClr val="C00000"/>
              </a:solidFill>
            </a:endParaRPr>
          </a:p>
        </p:txBody>
      </p:sp>
      <p:sp>
        <p:nvSpPr>
          <p:cNvPr id="7" name="TextBox 6"/>
          <p:cNvSpPr txBox="1"/>
          <p:nvPr/>
        </p:nvSpPr>
        <p:spPr>
          <a:xfrm>
            <a:off x="906898" y="5995100"/>
            <a:ext cx="1569660" cy="369332"/>
          </a:xfrm>
          <a:prstGeom prst="rect">
            <a:avLst/>
          </a:prstGeom>
          <a:noFill/>
        </p:spPr>
        <p:txBody>
          <a:bodyPr wrap="none" rtlCol="0">
            <a:spAutoFit/>
          </a:bodyPr>
          <a:lstStyle/>
          <a:p>
            <a:r>
              <a:rPr lang="zh-CN" altLang="en-US" dirty="0" smtClean="0"/>
              <a:t>上网浏览功能</a:t>
            </a:r>
            <a:endParaRPr lang="zh-CN" altLang="en-US" dirty="0"/>
          </a:p>
        </p:txBody>
      </p:sp>
      <p:sp>
        <p:nvSpPr>
          <p:cNvPr id="8" name="TextBox 7"/>
          <p:cNvSpPr txBox="1"/>
          <p:nvPr/>
        </p:nvSpPr>
        <p:spPr>
          <a:xfrm>
            <a:off x="3311761" y="5995099"/>
            <a:ext cx="1800493" cy="369332"/>
          </a:xfrm>
          <a:prstGeom prst="rect">
            <a:avLst/>
          </a:prstGeom>
          <a:noFill/>
        </p:spPr>
        <p:txBody>
          <a:bodyPr wrap="none" rtlCol="0">
            <a:spAutoFit/>
          </a:bodyPr>
          <a:lstStyle/>
          <a:p>
            <a:r>
              <a:rPr lang="zh-CN" altLang="en-US" dirty="0" smtClean="0"/>
              <a:t>多媒体播放功能</a:t>
            </a:r>
            <a:endParaRPr lang="zh-CN" altLang="en-US" dirty="0"/>
          </a:p>
        </p:txBody>
      </p:sp>
      <p:sp>
        <p:nvSpPr>
          <p:cNvPr id="9" name="TextBox 8"/>
          <p:cNvSpPr txBox="1"/>
          <p:nvPr/>
        </p:nvSpPr>
        <p:spPr>
          <a:xfrm>
            <a:off x="6537389" y="5995099"/>
            <a:ext cx="1107996" cy="369332"/>
          </a:xfrm>
          <a:prstGeom prst="rect">
            <a:avLst/>
          </a:prstGeom>
          <a:noFill/>
        </p:spPr>
        <p:txBody>
          <a:bodyPr wrap="none" rtlCol="0">
            <a:spAutoFit/>
          </a:bodyPr>
          <a:lstStyle/>
          <a:p>
            <a:r>
              <a:rPr lang="zh-CN" altLang="en-US" dirty="0" smtClean="0"/>
              <a:t>游戏键盘</a:t>
            </a:r>
            <a:endParaRPr lang="zh-CN" altLang="en-US" dirty="0"/>
          </a:p>
        </p:txBody>
      </p:sp>
      <p:pic>
        <p:nvPicPr>
          <p:cNvPr id="1026" name="Picture 2" descr="https://timgsa.baidu.com/timg?image&amp;quality=80&amp;size=b9999_10000&amp;sec=1586773721992&amp;di=c2678ceea4315caf0b5ec673c665c3ad&amp;imgtype=0&amp;src=http%3A%2F%2Fm.360buyimg.com%2Fn12%2Fjfs%2Ft1234%2F123%2F799231355%2F150940%2Fa076762%2F55472602Nee246630.jpg%2521q7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757" y="4031158"/>
            <a:ext cx="1963942" cy="19639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86773805717&amp;di=21611d7895fbf07c0f9af5068af2083c&amp;imgtype=0&amp;src=http%3A%2F%2Farticle.fd.zol-img.com.cn%2Ft_s640x2000%2Fg5%2FM00%2F07%2F01%2FChMkJ1m2JNSII26jAAL-bHcn3L8AAgXRgBFKcAAAv6E1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714" y="4031157"/>
            <a:ext cx="2618589" cy="19639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86773839529&amp;di=3c6a4efb32157b60df5c9eaf27916acc&amp;imgtype=0&amp;src=http%3A%2F%2F2d.zol-img.com.cn%2Fproduct%2F77_501x2000%2F499%2Fcey727nmtLo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963" y="4031156"/>
            <a:ext cx="2616849" cy="196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059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三维空间定位设备</a:t>
            </a:r>
          </a:p>
        </p:txBody>
      </p:sp>
      <p:sp>
        <p:nvSpPr>
          <p:cNvPr id="3" name="内容占位符 2"/>
          <p:cNvSpPr>
            <a:spLocks noGrp="1"/>
          </p:cNvSpPr>
          <p:nvPr>
            <p:ph idx="1"/>
          </p:nvPr>
        </p:nvSpPr>
        <p:spPr/>
        <p:txBody>
          <a:bodyPr/>
          <a:lstStyle/>
          <a:p>
            <a:r>
              <a:rPr lang="zh-CN" altLang="en-US" dirty="0" smtClean="0">
                <a:solidFill>
                  <a:srgbClr val="C00000"/>
                </a:solidFill>
              </a:rPr>
              <a:t>触觉和力反馈器</a:t>
            </a:r>
            <a:r>
              <a:rPr lang="zh-CN" altLang="en-US" dirty="0" smtClean="0"/>
              <a:t>：为用户提供真实的触觉感受和反作用力的设备，增强用户在虚拟世界中的沉浸感</a:t>
            </a:r>
            <a:endParaRPr lang="en-US" altLang="zh-CN" dirty="0" smtClean="0"/>
          </a:p>
          <a:p>
            <a:endParaRPr lang="zh-CN" altLang="en-US" dirty="0"/>
          </a:p>
        </p:txBody>
      </p:sp>
      <p:pic>
        <p:nvPicPr>
          <p:cNvPr id="25602" name="Picture 2" descr="https://timgsa.baidu.com/timg?image&amp;quality=80&amp;size=b9999_10000&amp;sec=1587230416872&amp;di=9ae5142562aeee6fe9b3391d26a45d41&amp;imgtype=0&amp;src=http%3A%2F%2Fl.b2b168.com%2F2011%2F07%2F19%2F13%2F2011071913425239525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789040"/>
            <a:ext cx="2793690" cy="22349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Documents and Settings\WangLu\桌面\temp\hapt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789" y="3789041"/>
            <a:ext cx="2712320" cy="223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descr="https://ss1.bdstatic.com/70cFvXSh_Q1YnxGkpoWK1HF6hhy/it/u=1226299357,3170057212&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609" y="3789041"/>
            <a:ext cx="2285226" cy="22349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38991" y="6034112"/>
            <a:ext cx="1338828" cy="369332"/>
          </a:xfrm>
          <a:prstGeom prst="rect">
            <a:avLst/>
          </a:prstGeom>
          <a:noFill/>
        </p:spPr>
        <p:txBody>
          <a:bodyPr wrap="none" rtlCol="0">
            <a:spAutoFit/>
          </a:bodyPr>
          <a:lstStyle/>
          <a:p>
            <a:r>
              <a:rPr lang="zh-CN" altLang="en-US" dirty="0" smtClean="0"/>
              <a:t>力反馈手套</a:t>
            </a:r>
            <a:endParaRPr lang="zh-CN" altLang="en-US" dirty="0"/>
          </a:p>
        </p:txBody>
      </p:sp>
      <p:sp>
        <p:nvSpPr>
          <p:cNvPr id="8" name="TextBox 7"/>
          <p:cNvSpPr txBox="1"/>
          <p:nvPr/>
        </p:nvSpPr>
        <p:spPr>
          <a:xfrm>
            <a:off x="4097119" y="6034112"/>
            <a:ext cx="1569660" cy="369332"/>
          </a:xfrm>
          <a:prstGeom prst="rect">
            <a:avLst/>
          </a:prstGeom>
          <a:noFill/>
        </p:spPr>
        <p:txBody>
          <a:bodyPr wrap="none" rtlCol="0">
            <a:spAutoFit/>
          </a:bodyPr>
          <a:lstStyle/>
          <a:p>
            <a:r>
              <a:rPr lang="zh-CN" altLang="en-US" dirty="0" smtClean="0"/>
              <a:t>力反馈雕刻笔</a:t>
            </a:r>
            <a:endParaRPr lang="zh-CN" altLang="en-US" dirty="0"/>
          </a:p>
        </p:txBody>
      </p:sp>
      <p:sp>
        <p:nvSpPr>
          <p:cNvPr id="9" name="TextBox 8"/>
          <p:cNvSpPr txBox="1"/>
          <p:nvPr/>
        </p:nvSpPr>
        <p:spPr>
          <a:xfrm>
            <a:off x="6659392" y="6034112"/>
            <a:ext cx="1569660" cy="369332"/>
          </a:xfrm>
          <a:prstGeom prst="rect">
            <a:avLst/>
          </a:prstGeom>
          <a:noFill/>
        </p:spPr>
        <p:txBody>
          <a:bodyPr wrap="none" rtlCol="0">
            <a:spAutoFit/>
          </a:bodyPr>
          <a:lstStyle/>
          <a:p>
            <a:r>
              <a:rPr lang="zh-CN" altLang="en-US" dirty="0" smtClean="0"/>
              <a:t>力反馈操纵杆</a:t>
            </a:r>
            <a:endParaRPr lang="zh-CN" altLang="en-US" dirty="0"/>
          </a:p>
        </p:txBody>
      </p:sp>
    </p:spTree>
    <p:extLst>
      <p:ext uri="{BB962C8B-B14F-4D97-AF65-F5344CB8AC3E}">
        <p14:creationId xmlns:p14="http://schemas.microsoft.com/office/powerpoint/2010/main" val="27472468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触觉和力反馈器</a:t>
            </a:r>
          </a:p>
        </p:txBody>
      </p:sp>
      <p:sp>
        <p:nvSpPr>
          <p:cNvPr id="3" name="内容占位符 2"/>
          <p:cNvSpPr>
            <a:spLocks noGrp="1"/>
          </p:cNvSpPr>
          <p:nvPr>
            <p:ph idx="1"/>
          </p:nvPr>
        </p:nvSpPr>
        <p:spPr/>
        <p:txBody>
          <a:bodyPr/>
          <a:lstStyle/>
          <a:p>
            <a:r>
              <a:rPr lang="zh-CN" altLang="en-US" dirty="0" smtClean="0">
                <a:solidFill>
                  <a:srgbClr val="C00000"/>
                </a:solidFill>
              </a:rPr>
              <a:t>手指触觉反馈器</a:t>
            </a:r>
            <a:r>
              <a:rPr lang="zh-CN" altLang="en-US" dirty="0" smtClean="0"/>
              <a:t>：通过视觉、</a:t>
            </a:r>
            <a:r>
              <a:rPr lang="zh-CN" altLang="en-US" dirty="0" smtClean="0">
                <a:solidFill>
                  <a:srgbClr val="00B050"/>
                </a:solidFill>
              </a:rPr>
              <a:t>气压感、振动触觉</a:t>
            </a:r>
            <a:r>
              <a:rPr lang="zh-CN" altLang="en-US" dirty="0" smtClean="0"/>
              <a:t>、</a:t>
            </a:r>
            <a:r>
              <a:rPr lang="zh-CN" altLang="en-US" dirty="0" smtClean="0">
                <a:solidFill>
                  <a:srgbClr val="7030A0"/>
                </a:solidFill>
              </a:rPr>
              <a:t>电子触觉和神经肌肉模拟</a:t>
            </a:r>
            <a:r>
              <a:rPr lang="zh-CN" altLang="en-US" dirty="0" smtClean="0"/>
              <a:t>实现</a:t>
            </a:r>
            <a:endParaRPr lang="zh-CN" altLang="en-US" dirty="0"/>
          </a:p>
        </p:txBody>
      </p:sp>
      <p:grpSp>
        <p:nvGrpSpPr>
          <p:cNvPr id="4" name="Group 4"/>
          <p:cNvGrpSpPr>
            <a:grpSpLocks/>
          </p:cNvGrpSpPr>
          <p:nvPr/>
        </p:nvGrpSpPr>
        <p:grpSpPr bwMode="auto">
          <a:xfrm>
            <a:off x="5004048" y="3284984"/>
            <a:ext cx="2713062" cy="3117135"/>
            <a:chOff x="7020" y="2532"/>
            <a:chExt cx="2910" cy="2964"/>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 y="2532"/>
              <a:ext cx="2910" cy="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7020" y="4872"/>
              <a:ext cx="288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1"/>
                </a:buClr>
                <a:buSzPct val="65000"/>
                <a:buFont typeface="Wingdings" pitchFamily="2" charset="2"/>
                <a:buChar char="n"/>
                <a:defRPr sz="2600">
                  <a:solidFill>
                    <a:schemeClr val="tx1"/>
                  </a:solidFill>
                  <a:latin typeface="Arial" charset="0"/>
                  <a:ea typeface="微软雅黑" pitchFamily="34" charset="-122"/>
                  <a:cs typeface="宋体" charset="-122"/>
                </a:defRPr>
              </a:lvl1pPr>
              <a:lvl2pPr marL="742950" indent="-285750" eaLnBrk="0" hangingPunct="0">
                <a:spcBef>
                  <a:spcPct val="20000"/>
                </a:spcBef>
                <a:buClr>
                  <a:schemeClr val="accent2"/>
                </a:buClr>
                <a:buSzPct val="60000"/>
                <a:buFont typeface="Wingdings" pitchFamily="2" charset="2"/>
                <a:buChar char="q"/>
                <a:defRPr sz="2200">
                  <a:solidFill>
                    <a:schemeClr val="tx1"/>
                  </a:solidFill>
                  <a:latin typeface="Arial" charset="0"/>
                  <a:ea typeface="微软雅黑" pitchFamily="34" charset="-122"/>
                  <a:cs typeface="宋体" charset="-122"/>
                </a:defRPr>
              </a:lvl2pPr>
              <a:lvl3pPr marL="1143000" indent="-228600" eaLnBrk="0" hangingPunct="0">
                <a:spcBef>
                  <a:spcPct val="20000"/>
                </a:spcBef>
                <a:buClr>
                  <a:schemeClr val="accent1"/>
                </a:buClr>
                <a:buSzPct val="65000"/>
                <a:buFont typeface="Wingdings" pitchFamily="2" charset="2"/>
                <a:buChar char="n"/>
                <a:defRPr sz="2000">
                  <a:solidFill>
                    <a:schemeClr val="tx1"/>
                  </a:solidFill>
                  <a:latin typeface="Arial" charset="0"/>
                  <a:ea typeface="微软雅黑" pitchFamily="34" charset="-122"/>
                  <a:cs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微软雅黑" pitchFamily="34" charset="-122"/>
                  <a:cs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微软雅黑" pitchFamily="34" charset="-122"/>
                  <a:cs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微软雅黑" pitchFamily="34" charset="-122"/>
                  <a:cs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微软雅黑" pitchFamily="34" charset="-122"/>
                  <a:cs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微软雅黑" pitchFamily="34" charset="-122"/>
                  <a:cs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微软雅黑" pitchFamily="34" charset="-122"/>
                  <a:cs typeface="宋体" charset="-122"/>
                </a:defRPr>
              </a:lvl9pPr>
            </a:lstStyle>
            <a:p>
              <a:pPr algn="ctr">
                <a:spcBef>
                  <a:spcPct val="0"/>
                </a:spcBef>
                <a:buClrTx/>
                <a:buSzTx/>
                <a:buFontTx/>
                <a:buNone/>
              </a:pPr>
              <a:r>
                <a:rPr lang="en-US" altLang="zh-CN" sz="2000">
                  <a:latin typeface="Times New Roman" pitchFamily="18" charset="0"/>
                  <a:ea typeface="宋体" charset="-122"/>
                </a:rPr>
                <a:t>Virtual Technology</a:t>
              </a:r>
              <a:r>
                <a:rPr lang="zh-CN" altLang="en-US" sz="2000">
                  <a:latin typeface="Times New Roman" pitchFamily="18" charset="0"/>
                  <a:ea typeface="宋体" charset="-122"/>
                </a:rPr>
                <a:t>公司的触觉反馈手套</a:t>
              </a:r>
            </a:p>
          </p:txBody>
        </p:sp>
      </p:gr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284984"/>
            <a:ext cx="3733800" cy="28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57951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三维显示设备</a:t>
            </a:r>
            <a:endParaRPr lang="zh-CN" altLang="en-US" dirty="0"/>
          </a:p>
        </p:txBody>
      </p:sp>
      <p:sp>
        <p:nvSpPr>
          <p:cNvPr id="3" name="内容占位符 2"/>
          <p:cNvSpPr>
            <a:spLocks noGrp="1"/>
          </p:cNvSpPr>
          <p:nvPr>
            <p:ph idx="1"/>
          </p:nvPr>
        </p:nvSpPr>
        <p:spPr/>
        <p:txBody>
          <a:bodyPr/>
          <a:lstStyle/>
          <a:p>
            <a:r>
              <a:rPr lang="zh-CN" altLang="en-US" dirty="0">
                <a:solidFill>
                  <a:srgbClr val="C00000"/>
                </a:solidFill>
              </a:rPr>
              <a:t>立体视觉</a:t>
            </a:r>
            <a:r>
              <a:rPr lang="zh-CN" altLang="en-US" dirty="0"/>
              <a:t>：双眼观察景物能分辨物体远近形态的</a:t>
            </a:r>
            <a:r>
              <a:rPr lang="zh-CN" altLang="en-US" dirty="0" smtClean="0"/>
              <a:t>感觉，是虚拟现实一种重要的支撑技术</a:t>
            </a:r>
            <a:endParaRPr lang="en-US" altLang="zh-CN" dirty="0" smtClean="0"/>
          </a:p>
          <a:p>
            <a:endParaRPr lang="zh-CN" altLang="en-US" dirty="0"/>
          </a:p>
        </p:txBody>
      </p:sp>
      <p:pic>
        <p:nvPicPr>
          <p:cNvPr id="26626" name="Picture 2" descr="https://timgsa.baidu.com/timg?image&amp;quality=80&amp;size=b9999_10000&amp;sec=1587233911688&amp;di=9775488045683a22d111f73cb76f57d5&amp;imgtype=0&amp;src=http%3A%2F%2Fwww.kedo.gov.cn%2Fupload%2Fresources%2Fimage%2F2016%2F04%2F19%2F1199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476" y="3861048"/>
            <a:ext cx="3382938" cy="952428"/>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https://timgsa.baidu.com/timg?image&amp;quality=80&amp;size=b9999_10000&amp;sec=1587234160414&amp;di=91cbce6b041c17bfb5a5252cd24f597b&amp;imgtype=0&amp;src=http%3A%2F%2Fp2.qhimgs4.com%2Ft01184dc525aefe45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258572"/>
            <a:ext cx="3990528" cy="21573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25707" y="5507940"/>
            <a:ext cx="946093" cy="369332"/>
          </a:xfrm>
          <a:prstGeom prst="rect">
            <a:avLst/>
          </a:prstGeom>
          <a:noFill/>
        </p:spPr>
        <p:txBody>
          <a:bodyPr wrap="none" rtlCol="0">
            <a:spAutoFit/>
          </a:bodyPr>
          <a:lstStyle/>
          <a:p>
            <a:r>
              <a:rPr lang="en-US" altLang="zh-CN" dirty="0" smtClean="0"/>
              <a:t>3D</a:t>
            </a:r>
            <a:r>
              <a:rPr lang="zh-CN" altLang="en-US" dirty="0" smtClean="0"/>
              <a:t>眼镜</a:t>
            </a:r>
            <a:endParaRPr lang="zh-CN" altLang="en-US" dirty="0"/>
          </a:p>
        </p:txBody>
      </p:sp>
      <p:sp>
        <p:nvSpPr>
          <p:cNvPr id="8" name="TextBox 7"/>
          <p:cNvSpPr txBox="1"/>
          <p:nvPr/>
        </p:nvSpPr>
        <p:spPr>
          <a:xfrm>
            <a:off x="5710426" y="5507940"/>
            <a:ext cx="1569660" cy="369332"/>
          </a:xfrm>
          <a:prstGeom prst="rect">
            <a:avLst/>
          </a:prstGeom>
          <a:noFill/>
        </p:spPr>
        <p:txBody>
          <a:bodyPr wrap="none" rtlCol="0">
            <a:spAutoFit/>
          </a:bodyPr>
          <a:lstStyle/>
          <a:p>
            <a:r>
              <a:rPr lang="zh-CN" altLang="en-US" dirty="0" smtClean="0"/>
              <a:t>头盔式显示器</a:t>
            </a:r>
            <a:endParaRPr lang="zh-CN" altLang="en-US" dirty="0"/>
          </a:p>
        </p:txBody>
      </p:sp>
    </p:spTree>
    <p:extLst>
      <p:ext uri="{BB962C8B-B14F-4D97-AF65-F5344CB8AC3E}">
        <p14:creationId xmlns:p14="http://schemas.microsoft.com/office/powerpoint/2010/main" val="412943860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立体视觉</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立体视觉原理</a:t>
            </a:r>
            <a:endParaRPr lang="zh-CN" altLang="en-US" dirty="0">
              <a:solidFill>
                <a:srgbClr val="C00000"/>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602403342"/>
              </p:ext>
            </p:extLst>
          </p:nvPr>
        </p:nvGraphicFramePr>
        <p:xfrm>
          <a:off x="539552" y="2996952"/>
          <a:ext cx="6120680" cy="3233273"/>
        </p:xfrm>
        <a:graphic>
          <a:graphicData uri="http://schemas.openxmlformats.org/presentationml/2006/ole">
            <mc:AlternateContent xmlns:mc="http://schemas.openxmlformats.org/markup-compatibility/2006">
              <mc:Choice xmlns:v="urn:schemas-microsoft-com:vml" Requires="v">
                <p:oleObj spid="_x0000_s28691" name="Visio" r:id="rId3" imgW="4047879" imgH="2217954" progId="Visio.Drawing.11">
                  <p:embed/>
                </p:oleObj>
              </mc:Choice>
              <mc:Fallback>
                <p:oleObj name="Visio" r:id="rId3" imgW="4047879" imgH="2217954"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996952"/>
                        <a:ext cx="6120680" cy="3233273"/>
                      </a:xfrm>
                      <a:prstGeom prst="rect">
                        <a:avLst/>
                      </a:prstGeom>
                      <a:noFill/>
                      <a:ln>
                        <a:noFill/>
                      </a:ln>
                    </p:spPr>
                  </p:pic>
                </p:oleObj>
              </mc:Fallback>
            </mc:AlternateContent>
          </a:graphicData>
        </a:graphic>
      </p:graphicFrame>
      <p:sp>
        <p:nvSpPr>
          <p:cNvPr id="5" name="TextBox 4"/>
          <p:cNvSpPr txBox="1"/>
          <p:nvPr/>
        </p:nvSpPr>
        <p:spPr>
          <a:xfrm>
            <a:off x="3923928" y="836712"/>
            <a:ext cx="4068452" cy="1200329"/>
          </a:xfrm>
          <a:prstGeom prst="rect">
            <a:avLst/>
          </a:prstGeom>
          <a:noFill/>
        </p:spPr>
        <p:txBody>
          <a:bodyPr wrap="square" rtlCol="0">
            <a:spAutoFit/>
          </a:bodyPr>
          <a:lstStyle/>
          <a:p>
            <a:r>
              <a:rPr lang="zh-CN" altLang="en-US" dirty="0" smtClean="0"/>
              <a:t>由于在生理上，人的左右眼之间有</a:t>
            </a:r>
            <a:r>
              <a:rPr lang="en-US" altLang="zh-CN" dirty="0" smtClean="0"/>
              <a:t>6.5cm</a:t>
            </a:r>
            <a:r>
              <a:rPr lang="zh-CN" altLang="en-US" dirty="0" smtClean="0"/>
              <a:t>左右的距离，使得</a:t>
            </a:r>
            <a:r>
              <a:rPr lang="zh-CN" altLang="en-US" dirty="0" smtClean="0">
                <a:solidFill>
                  <a:srgbClr val="C00000"/>
                </a:solidFill>
              </a:rPr>
              <a:t>左右眼观察到的画面存在一定的视差</a:t>
            </a:r>
            <a:r>
              <a:rPr lang="zh-CN" altLang="en-US" dirty="0" smtClean="0"/>
              <a:t>。正是由于这种视差，让人眼产生立体视觉</a:t>
            </a:r>
            <a:endParaRPr lang="zh-CN" altLang="en-US" dirty="0"/>
          </a:p>
        </p:txBody>
      </p:sp>
      <p:pic>
        <p:nvPicPr>
          <p:cNvPr id="28678" name="Picture 6" descr="立体影像留念 海尔裸眼3D DV-D1评测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142" y="4005064"/>
            <a:ext cx="2381250" cy="1050231"/>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立体影像留念 海尔裸眼3D DV-D1评测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142" y="2409478"/>
            <a:ext cx="23812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7383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立体视觉</a:t>
            </a:r>
            <a:endParaRPr lang="zh-CN" altLang="en-US" dirty="0"/>
          </a:p>
        </p:txBody>
      </p:sp>
      <p:sp>
        <p:nvSpPr>
          <p:cNvPr id="3" name="内容占位符 2"/>
          <p:cNvSpPr>
            <a:spLocks noGrp="1"/>
          </p:cNvSpPr>
          <p:nvPr>
            <p:ph idx="1"/>
          </p:nvPr>
        </p:nvSpPr>
        <p:spPr>
          <a:xfrm>
            <a:off x="1043493" y="2323652"/>
            <a:ext cx="3744531" cy="3508977"/>
          </a:xfrm>
        </p:spPr>
        <p:txBody>
          <a:bodyPr/>
          <a:lstStyle/>
          <a:p>
            <a:r>
              <a:rPr lang="zh-CN" altLang="en-US" dirty="0" smtClean="0">
                <a:solidFill>
                  <a:srgbClr val="C00000"/>
                </a:solidFill>
              </a:rPr>
              <a:t>立体影像显示技术（</a:t>
            </a:r>
            <a:r>
              <a:rPr lang="en-US" altLang="zh-CN" dirty="0" smtClean="0">
                <a:solidFill>
                  <a:srgbClr val="C00000"/>
                </a:solidFill>
              </a:rPr>
              <a:t>3D</a:t>
            </a:r>
            <a:r>
              <a:rPr lang="zh-CN" altLang="en-US" dirty="0" smtClean="0">
                <a:solidFill>
                  <a:srgbClr val="C00000"/>
                </a:solidFill>
              </a:rPr>
              <a:t>眼镜）</a:t>
            </a:r>
            <a:endParaRPr lang="en-US" altLang="zh-CN" dirty="0" smtClean="0">
              <a:solidFill>
                <a:srgbClr val="C00000"/>
              </a:solidFill>
            </a:endParaRPr>
          </a:p>
          <a:p>
            <a:pPr lvl="1"/>
            <a:r>
              <a:rPr lang="zh-CN" altLang="en-US" dirty="0" smtClean="0"/>
              <a:t>主动式技术</a:t>
            </a:r>
            <a:r>
              <a:rPr lang="en-US" altLang="zh-CN" dirty="0" smtClean="0"/>
              <a:t>——</a:t>
            </a:r>
            <a:r>
              <a:rPr lang="zh-CN" altLang="en-US" dirty="0" smtClean="0"/>
              <a:t>液晶</a:t>
            </a:r>
            <a:r>
              <a:rPr lang="en-US" altLang="zh-CN" dirty="0" smtClean="0"/>
              <a:t>3D</a:t>
            </a:r>
            <a:r>
              <a:rPr lang="zh-CN" altLang="en-US" dirty="0" smtClean="0"/>
              <a:t>眼镜：</a:t>
            </a:r>
            <a:endParaRPr lang="en-US" altLang="zh-CN" dirty="0" smtClean="0"/>
          </a:p>
          <a:p>
            <a:pPr lvl="2"/>
            <a:r>
              <a:rPr lang="zh-CN" altLang="en-US" dirty="0" smtClean="0"/>
              <a:t>画面按一定频率交替播放左右眼影像，</a:t>
            </a:r>
            <a:r>
              <a:rPr lang="en-US" altLang="zh-CN" dirty="0" smtClean="0"/>
              <a:t>3D</a:t>
            </a:r>
            <a:r>
              <a:rPr lang="zh-CN" altLang="en-US" dirty="0" smtClean="0"/>
              <a:t>眼镜左右镜片以相同的频率交替开闭，使得左眼只看到左眼视频，右眼只看到右眼视频</a:t>
            </a:r>
            <a:endParaRPr lang="zh-CN" altLang="en-US" dirty="0"/>
          </a:p>
        </p:txBody>
      </p:sp>
      <p:pic>
        <p:nvPicPr>
          <p:cNvPr id="29698" name="Picture 2" descr="D:\下载缓存\ezgif.com-video-to-gif (5).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12743" y="2636912"/>
            <a:ext cx="3791705" cy="302433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259632" y="620688"/>
            <a:ext cx="6696744" cy="923330"/>
          </a:xfrm>
          <a:prstGeom prst="rect">
            <a:avLst/>
          </a:prstGeom>
        </p:spPr>
        <p:txBody>
          <a:bodyPr wrap="square">
            <a:spAutoFit/>
          </a:bodyPr>
          <a:lstStyle/>
          <a:p>
            <a:r>
              <a:rPr lang="zh-CN" altLang="en-US" dirty="0" smtClean="0"/>
              <a:t>液晶</a:t>
            </a:r>
            <a:r>
              <a:rPr lang="en-US" altLang="zh-CN" dirty="0" smtClean="0"/>
              <a:t>3D</a:t>
            </a:r>
            <a:r>
              <a:rPr lang="zh-CN" altLang="en-US" dirty="0" smtClean="0"/>
              <a:t>眼镜的工作原理：</a:t>
            </a:r>
            <a:r>
              <a:rPr lang="en-US" altLang="zh-CN" dirty="0" smtClean="0">
                <a:hlinkClick r:id="rId3"/>
              </a:rPr>
              <a:t>https</a:t>
            </a:r>
            <a:r>
              <a:rPr lang="en-US" altLang="zh-CN" dirty="0">
                <a:hlinkClick r:id="rId3"/>
              </a:rPr>
              <a:t>://</a:t>
            </a:r>
            <a:r>
              <a:rPr lang="en-US" altLang="zh-CN" dirty="0" smtClean="0">
                <a:hlinkClick r:id="rId3"/>
              </a:rPr>
              <a:t>haokan.baidu.com/v?vid=16473448128007887564&amp;pd=bjh&amp;fr=bjhauthor&amp;type=video</a:t>
            </a:r>
            <a:endParaRPr lang="en-US" altLang="zh-CN" dirty="0" smtClean="0"/>
          </a:p>
        </p:txBody>
      </p:sp>
      <p:pic>
        <p:nvPicPr>
          <p:cNvPr id="8" name="Picture 2" descr="https://timgsa.baidu.com/timg?image&amp;quality=80&amp;size=b9999_10000&amp;sec=1585937524385&amp;di=f25c80bdfcd7e20e143688d013f5479e&amp;imgtype=0&amp;src=http%3A%2F%2Fimg4.imgtn.bdimg.com%2Fit%2Fu%3D3917186114%2C808830411%26fm%3D214%26gp%3D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128" y="811443"/>
            <a:ext cx="625504" cy="5418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812742" y="1628800"/>
            <a:ext cx="3791705" cy="923330"/>
          </a:xfrm>
          <a:prstGeom prst="rect">
            <a:avLst/>
          </a:prstGeom>
          <a:noFill/>
          <a:ln>
            <a:solidFill>
              <a:schemeClr val="accent1"/>
            </a:solidFill>
          </a:ln>
        </p:spPr>
        <p:txBody>
          <a:bodyPr wrap="square" rtlCol="0">
            <a:spAutoFit/>
          </a:bodyPr>
          <a:lstStyle/>
          <a:p>
            <a:r>
              <a:rPr lang="zh-CN" altLang="en-US" dirty="0" smtClean="0">
                <a:solidFill>
                  <a:srgbClr val="C00000"/>
                </a:solidFill>
              </a:rPr>
              <a:t>优点</a:t>
            </a:r>
            <a:r>
              <a:rPr lang="zh-CN" altLang="en-US" dirty="0" smtClean="0"/>
              <a:t>：效果好</a:t>
            </a:r>
            <a:endParaRPr lang="en-US" altLang="zh-CN" dirty="0" smtClean="0"/>
          </a:p>
          <a:p>
            <a:r>
              <a:rPr lang="zh-CN" altLang="en-US" dirty="0" smtClean="0">
                <a:solidFill>
                  <a:srgbClr val="C00000"/>
                </a:solidFill>
              </a:rPr>
              <a:t>缺点</a:t>
            </a:r>
            <a:r>
              <a:rPr lang="zh-CN" altLang="en-US" dirty="0" smtClean="0"/>
              <a:t>：贵</a:t>
            </a:r>
            <a:endParaRPr lang="en-US" altLang="zh-CN" dirty="0" smtClean="0"/>
          </a:p>
          <a:p>
            <a:r>
              <a:rPr lang="zh-CN" altLang="en-US" dirty="0" smtClean="0">
                <a:solidFill>
                  <a:srgbClr val="C00000"/>
                </a:solidFill>
              </a:rPr>
              <a:t>适用场合</a:t>
            </a:r>
            <a:r>
              <a:rPr lang="zh-CN" altLang="en-US" dirty="0" smtClean="0"/>
              <a:t>：土豪级</a:t>
            </a:r>
            <a:r>
              <a:rPr lang="en-US" altLang="zh-CN" dirty="0" smtClean="0"/>
              <a:t>3D</a:t>
            </a:r>
            <a:r>
              <a:rPr lang="zh-CN" altLang="en-US" dirty="0" smtClean="0"/>
              <a:t>电视和</a:t>
            </a:r>
            <a:r>
              <a:rPr lang="en-US" altLang="zh-CN" dirty="0" smtClean="0"/>
              <a:t>3D</a:t>
            </a:r>
            <a:r>
              <a:rPr lang="zh-CN" altLang="en-US" dirty="0" smtClean="0"/>
              <a:t>游戏</a:t>
            </a:r>
            <a:endParaRPr lang="en-US" altLang="zh-CN" dirty="0" smtClean="0"/>
          </a:p>
        </p:txBody>
      </p:sp>
    </p:spTree>
    <p:extLst>
      <p:ext uri="{BB962C8B-B14F-4D97-AF65-F5344CB8AC3E}">
        <p14:creationId xmlns:p14="http://schemas.microsoft.com/office/powerpoint/2010/main" val="42604845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立体视觉</a:t>
            </a:r>
            <a:endParaRPr lang="zh-CN" altLang="en-US" dirty="0"/>
          </a:p>
        </p:txBody>
      </p:sp>
      <p:sp>
        <p:nvSpPr>
          <p:cNvPr id="3" name="内容占位符 2"/>
          <p:cNvSpPr>
            <a:spLocks noGrp="1"/>
          </p:cNvSpPr>
          <p:nvPr>
            <p:ph idx="1"/>
          </p:nvPr>
        </p:nvSpPr>
        <p:spPr>
          <a:xfrm>
            <a:off x="1043493" y="2323652"/>
            <a:ext cx="7056899" cy="3508977"/>
          </a:xfrm>
        </p:spPr>
        <p:txBody>
          <a:bodyPr/>
          <a:lstStyle/>
          <a:p>
            <a:r>
              <a:rPr lang="zh-CN" altLang="en-US" dirty="0" smtClean="0">
                <a:solidFill>
                  <a:srgbClr val="C00000"/>
                </a:solidFill>
              </a:rPr>
              <a:t>立体影像显示技术（</a:t>
            </a:r>
            <a:r>
              <a:rPr lang="en-US" altLang="zh-CN" dirty="0" smtClean="0">
                <a:solidFill>
                  <a:srgbClr val="C00000"/>
                </a:solidFill>
              </a:rPr>
              <a:t>3D</a:t>
            </a:r>
            <a:r>
              <a:rPr lang="zh-CN" altLang="en-US" dirty="0" smtClean="0">
                <a:solidFill>
                  <a:srgbClr val="C00000"/>
                </a:solidFill>
              </a:rPr>
              <a:t>眼镜）</a:t>
            </a:r>
            <a:endParaRPr lang="en-US" altLang="zh-CN" dirty="0" smtClean="0">
              <a:solidFill>
                <a:srgbClr val="C00000"/>
              </a:solidFill>
            </a:endParaRPr>
          </a:p>
          <a:p>
            <a:pPr lvl="1"/>
            <a:r>
              <a:rPr lang="zh-CN" altLang="en-US" dirty="0"/>
              <a:t>被</a:t>
            </a:r>
            <a:r>
              <a:rPr lang="zh-CN" altLang="en-US" dirty="0" smtClean="0"/>
              <a:t>动式技术</a:t>
            </a:r>
            <a:r>
              <a:rPr lang="en-US" altLang="zh-CN" dirty="0" smtClean="0"/>
              <a:t>——</a:t>
            </a:r>
            <a:r>
              <a:rPr lang="zh-CN" altLang="en-US" dirty="0" smtClean="0"/>
              <a:t>偏振</a:t>
            </a:r>
            <a:r>
              <a:rPr lang="en-US" altLang="zh-CN" dirty="0" smtClean="0"/>
              <a:t>3D</a:t>
            </a:r>
            <a:r>
              <a:rPr lang="zh-CN" altLang="en-US" dirty="0" smtClean="0"/>
              <a:t>眼镜：</a:t>
            </a:r>
            <a:endParaRPr lang="en-US" altLang="zh-CN" dirty="0" smtClean="0"/>
          </a:p>
          <a:p>
            <a:pPr lvl="2"/>
            <a:r>
              <a:rPr lang="zh-CN" altLang="en-US" dirty="0" smtClean="0"/>
              <a:t>分别将左右眼影像调制成相互垂直的偏振光</a:t>
            </a:r>
            <a:endParaRPr lang="en-US" altLang="zh-CN" dirty="0" smtClean="0"/>
          </a:p>
          <a:p>
            <a:pPr lvl="2"/>
            <a:r>
              <a:rPr lang="zh-CN" altLang="en-US" dirty="0" smtClean="0"/>
              <a:t>偏振眼镜两块镜片的偏振方向相互垂直</a:t>
            </a:r>
            <a:endParaRPr lang="en-US" altLang="zh-CN" dirty="0" smtClean="0"/>
          </a:p>
          <a:p>
            <a:pPr lvl="2"/>
            <a:r>
              <a:rPr lang="zh-CN" altLang="en-US" dirty="0" smtClean="0"/>
              <a:t>左右眼分别只看到对应偏振方向的影像</a:t>
            </a:r>
            <a:endParaRPr lang="zh-CN" altLang="en-US" dirty="0"/>
          </a:p>
        </p:txBody>
      </p:sp>
      <p:pic>
        <p:nvPicPr>
          <p:cNvPr id="30722" name="Picture 2" descr="https://timgsa.baidu.com/timg?image&amp;quality=80&amp;size=b9999_10000&amp;sec=1587235540738&amp;di=62f1c6b11febab1686afdebe62c10ea3&amp;imgtype=0&amp;src=http%3A%2F%2Fimg1.imgtn.bdimg.com%2Fit%2Fu%3D207403311%2C4155328229%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285" y="4293096"/>
            <a:ext cx="3346723" cy="2068883"/>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https://img.hqew.com/file/tech2/sheji/2010/0207/3020_201101251039481FXkm20110611194349404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784" y="4293096"/>
            <a:ext cx="2835351" cy="20688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12741" y="1052736"/>
            <a:ext cx="3791705" cy="923330"/>
          </a:xfrm>
          <a:prstGeom prst="rect">
            <a:avLst/>
          </a:prstGeom>
          <a:noFill/>
          <a:ln>
            <a:solidFill>
              <a:schemeClr val="accent1"/>
            </a:solidFill>
          </a:ln>
        </p:spPr>
        <p:txBody>
          <a:bodyPr wrap="square" rtlCol="0">
            <a:spAutoFit/>
          </a:bodyPr>
          <a:lstStyle/>
          <a:p>
            <a:r>
              <a:rPr lang="zh-CN" altLang="en-US" dirty="0" smtClean="0">
                <a:solidFill>
                  <a:srgbClr val="C00000"/>
                </a:solidFill>
              </a:rPr>
              <a:t>优点</a:t>
            </a:r>
            <a:r>
              <a:rPr lang="zh-CN" altLang="en-US" dirty="0" smtClean="0"/>
              <a:t>：效果还行</a:t>
            </a:r>
            <a:endParaRPr lang="en-US" altLang="zh-CN" dirty="0" smtClean="0"/>
          </a:p>
          <a:p>
            <a:r>
              <a:rPr lang="zh-CN" altLang="en-US" dirty="0" smtClean="0">
                <a:solidFill>
                  <a:srgbClr val="C00000"/>
                </a:solidFill>
              </a:rPr>
              <a:t>缺点</a:t>
            </a:r>
            <a:r>
              <a:rPr lang="zh-CN" altLang="en-US" dirty="0" smtClean="0"/>
              <a:t>：廉价</a:t>
            </a:r>
            <a:endParaRPr lang="en-US" altLang="zh-CN" dirty="0" smtClean="0"/>
          </a:p>
          <a:p>
            <a:r>
              <a:rPr lang="zh-CN" altLang="en-US" dirty="0" smtClean="0">
                <a:solidFill>
                  <a:srgbClr val="C00000"/>
                </a:solidFill>
              </a:rPr>
              <a:t>适用场合</a:t>
            </a:r>
            <a:r>
              <a:rPr lang="zh-CN" altLang="en-US" dirty="0" smtClean="0"/>
              <a:t>：平民级</a:t>
            </a:r>
            <a:r>
              <a:rPr lang="en-US" altLang="zh-CN" dirty="0" smtClean="0"/>
              <a:t>3D</a:t>
            </a:r>
            <a:r>
              <a:rPr lang="zh-CN" altLang="en-US" dirty="0" smtClean="0"/>
              <a:t>电影</a:t>
            </a:r>
            <a:endParaRPr lang="en-US" altLang="zh-CN" dirty="0" smtClean="0"/>
          </a:p>
        </p:txBody>
      </p:sp>
    </p:spTree>
    <p:extLst>
      <p:ext uri="{BB962C8B-B14F-4D97-AF65-F5344CB8AC3E}">
        <p14:creationId xmlns:p14="http://schemas.microsoft.com/office/powerpoint/2010/main" val="25092818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立体视觉</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头盔式显示器</a:t>
            </a:r>
            <a:r>
              <a:rPr lang="zh-CN" altLang="en-US" dirty="0" smtClean="0"/>
              <a:t>：</a:t>
            </a:r>
            <a:r>
              <a:rPr lang="zh-CN" altLang="en-US" dirty="0">
                <a:latin typeface="Times New Roman" pitchFamily="18" charset="0"/>
              </a:rPr>
              <a:t>一种立体图形显示设备，可单独与主机相连以接受来自主机的三维虚拟现实场景信息</a:t>
            </a:r>
            <a:endParaRPr lang="zh-CN" altLang="en-US" dirty="0"/>
          </a:p>
        </p:txBody>
      </p:sp>
      <p:pic>
        <p:nvPicPr>
          <p:cNvPr id="31746" name="Picture 2" descr="https://timgsa.baidu.com/timg?image&amp;quality=80&amp;size=b9999_10000&amp;sec=1587236754528&amp;di=4cffa1c1a2fef480d6aee2a9a63b78ad&amp;imgtype=0&amp;src=http%3A%2F%2Fpic.cnr.cn%2F2012tppd%2Fygdjsj%2F20150403%2FW020150403305930051575.jpg"/>
          <p:cNvPicPr>
            <a:picLocks noChangeAspect="1" noChangeArrowheads="1"/>
          </p:cNvPicPr>
          <p:nvPr/>
        </p:nvPicPr>
        <p:blipFill rotWithShape="1">
          <a:blip r:embed="rId2">
            <a:extLst>
              <a:ext uri="{28A0092B-C50C-407E-A947-70E740481C1C}">
                <a14:useLocalDpi xmlns:a14="http://schemas.microsoft.com/office/drawing/2010/main" val="0"/>
              </a:ext>
            </a:extLst>
          </a:blip>
          <a:srcRect l="26504" r="12310"/>
          <a:stretch/>
        </p:blipFill>
        <p:spPr bwMode="auto">
          <a:xfrm>
            <a:off x="1187624" y="3501008"/>
            <a:ext cx="2725586" cy="24995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1600" y="6093296"/>
            <a:ext cx="3185487" cy="369332"/>
          </a:xfrm>
          <a:prstGeom prst="rect">
            <a:avLst/>
          </a:prstGeom>
          <a:noFill/>
        </p:spPr>
        <p:txBody>
          <a:bodyPr wrap="none" rtlCol="0">
            <a:spAutoFit/>
          </a:bodyPr>
          <a:lstStyle/>
          <a:p>
            <a:r>
              <a:rPr lang="zh-CN" altLang="en-US" dirty="0" smtClean="0"/>
              <a:t>单通道，左右眼影像交替播放</a:t>
            </a:r>
            <a:endParaRPr lang="zh-CN" altLang="en-US" dirty="0"/>
          </a:p>
        </p:txBody>
      </p:sp>
      <p:pic>
        <p:nvPicPr>
          <p:cNvPr id="31748" name="Picture 4" descr="https://timgsa.baidu.com/timg?image&amp;quality=80&amp;size=b9999_10000&amp;sec=1587236762668&amp;di=1777981c18f7b86150d39f0ec63937be&amp;imgtype=0&amp;src=http%3A%2F%2Fbig5.eastday.com%3A82%2Fgate%2Fbig5%2F06.imgmini.eastday.com%2Fmobile%2F20170412%2F20170412092017_c7717d3aae8acafdf25a20e3c596862b_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8616" r="15959"/>
          <a:stretch/>
        </p:blipFill>
        <p:spPr bwMode="auto">
          <a:xfrm>
            <a:off x="5317902" y="3501008"/>
            <a:ext cx="2523511" cy="24995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86913" y="6093296"/>
            <a:ext cx="3185487" cy="369332"/>
          </a:xfrm>
          <a:prstGeom prst="rect">
            <a:avLst/>
          </a:prstGeom>
          <a:noFill/>
        </p:spPr>
        <p:txBody>
          <a:bodyPr wrap="none" rtlCol="0">
            <a:spAutoFit/>
          </a:bodyPr>
          <a:lstStyle/>
          <a:p>
            <a:r>
              <a:rPr lang="zh-CN" altLang="en-US" dirty="0" smtClean="0"/>
              <a:t>双通道，左右眼影像分别播放</a:t>
            </a:r>
            <a:endParaRPr lang="zh-CN" altLang="en-US" dirty="0"/>
          </a:p>
        </p:txBody>
      </p:sp>
      <p:sp>
        <p:nvSpPr>
          <p:cNvPr id="8" name="TextBox 7"/>
          <p:cNvSpPr txBox="1"/>
          <p:nvPr/>
        </p:nvSpPr>
        <p:spPr>
          <a:xfrm>
            <a:off x="4572000" y="1052736"/>
            <a:ext cx="3647691" cy="923330"/>
          </a:xfrm>
          <a:prstGeom prst="rect">
            <a:avLst/>
          </a:prstGeom>
          <a:noFill/>
          <a:ln>
            <a:solidFill>
              <a:schemeClr val="accent1"/>
            </a:solidFill>
          </a:ln>
        </p:spPr>
        <p:txBody>
          <a:bodyPr wrap="square" rtlCol="0">
            <a:spAutoFit/>
          </a:bodyPr>
          <a:lstStyle/>
          <a:p>
            <a:r>
              <a:rPr lang="zh-CN" altLang="en-US" dirty="0" smtClean="0">
                <a:solidFill>
                  <a:srgbClr val="C00000"/>
                </a:solidFill>
              </a:rPr>
              <a:t>优点</a:t>
            </a:r>
            <a:r>
              <a:rPr lang="zh-CN" altLang="en-US" dirty="0" smtClean="0"/>
              <a:t>：沉浸感极强</a:t>
            </a:r>
            <a:endParaRPr lang="en-US" altLang="zh-CN" dirty="0" smtClean="0"/>
          </a:p>
          <a:p>
            <a:r>
              <a:rPr lang="zh-CN" altLang="en-US" dirty="0" smtClean="0">
                <a:solidFill>
                  <a:srgbClr val="C00000"/>
                </a:solidFill>
              </a:rPr>
              <a:t>缺点</a:t>
            </a:r>
            <a:r>
              <a:rPr lang="zh-CN" altLang="en-US" dirty="0" smtClean="0"/>
              <a:t>：单用户，屏幕分辨率不高，跟踪延迟，头盔过重，离眼太近</a:t>
            </a:r>
            <a:endParaRPr lang="en-US" altLang="zh-CN" dirty="0" smtClean="0"/>
          </a:p>
        </p:txBody>
      </p:sp>
    </p:spTree>
    <p:extLst>
      <p:ext uri="{BB962C8B-B14F-4D97-AF65-F5344CB8AC3E}">
        <p14:creationId xmlns:p14="http://schemas.microsoft.com/office/powerpoint/2010/main" val="152456209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立体视觉</a:t>
            </a:r>
          </a:p>
        </p:txBody>
      </p:sp>
      <p:sp>
        <p:nvSpPr>
          <p:cNvPr id="3" name="内容占位符 2"/>
          <p:cNvSpPr>
            <a:spLocks noGrp="1"/>
          </p:cNvSpPr>
          <p:nvPr>
            <p:ph idx="1"/>
          </p:nvPr>
        </p:nvSpPr>
        <p:spPr/>
        <p:txBody>
          <a:bodyPr/>
          <a:lstStyle/>
          <a:p>
            <a:r>
              <a:rPr lang="en-US" altLang="zh-CN" dirty="0" smtClean="0"/>
              <a:t>AR</a:t>
            </a:r>
            <a:r>
              <a:rPr lang="zh-CN" altLang="en-US" dirty="0" smtClean="0"/>
              <a:t>：增强现实，将虚拟的物体合并到现实场景中</a:t>
            </a:r>
            <a:endParaRPr lang="en-US" altLang="zh-CN" dirty="0" smtClean="0"/>
          </a:p>
          <a:p>
            <a:r>
              <a:rPr lang="zh-CN" altLang="en-US" dirty="0" smtClean="0"/>
              <a:t>透视式头盔显示器：要求能看到环境</a:t>
            </a:r>
            <a:endParaRPr lang="zh-CN" altLang="en-US" dirty="0"/>
          </a:p>
        </p:txBody>
      </p:sp>
      <p:pic>
        <p:nvPicPr>
          <p:cNvPr id="32770" name="Picture 2" descr="https://timgsa.baidu.com/timg?image&amp;quality=80&amp;size=b9999_10000&amp;sec=1587237418075&amp;di=a6079f5d8d93a6bfa13d248a24439220&amp;imgtype=0&amp;src=http%3A%2F%2Fimg3.imgtn.bdimg.com%2Fit%2Fu%3D378064713%2C3854611217%26fm%3D214%26gp%3D0.jpg"/>
          <p:cNvPicPr>
            <a:picLocks noChangeAspect="1" noChangeArrowheads="1"/>
          </p:cNvPicPr>
          <p:nvPr/>
        </p:nvPicPr>
        <p:blipFill rotWithShape="1">
          <a:blip r:embed="rId2">
            <a:extLst>
              <a:ext uri="{28A0092B-C50C-407E-A947-70E740481C1C}">
                <a14:useLocalDpi xmlns:a14="http://schemas.microsoft.com/office/drawing/2010/main" val="0"/>
              </a:ext>
            </a:extLst>
          </a:blip>
          <a:srcRect l="11946" r="13640" b="22050"/>
          <a:stretch/>
        </p:blipFill>
        <p:spPr bwMode="auto">
          <a:xfrm>
            <a:off x="5158978" y="3717032"/>
            <a:ext cx="3086100" cy="181957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ttps://timgsa.baidu.com/timg?image&amp;quality=80&amp;size=b9999_10000&amp;sec=1587237642146&amp;di=186c14f684282fa13ffcd8b24c0e7505&amp;imgtype=0&amp;src=http%3A%2F%2Fimg1.imgtn.bdimg.com%2Fit%2Fu%3D2149782096%2C1128715446%26fm%3D214%26gp%3D0.jpg"/>
          <p:cNvPicPr>
            <a:picLocks noChangeAspect="1" noChangeArrowheads="1"/>
          </p:cNvPicPr>
          <p:nvPr/>
        </p:nvPicPr>
        <p:blipFill rotWithShape="1">
          <a:blip r:embed="rId3">
            <a:extLst>
              <a:ext uri="{28A0092B-C50C-407E-A947-70E740481C1C}">
                <a14:useLocalDpi xmlns:a14="http://schemas.microsoft.com/office/drawing/2010/main" val="0"/>
              </a:ext>
            </a:extLst>
          </a:blip>
          <a:srcRect l="28270" r="8174"/>
          <a:stretch/>
        </p:blipFill>
        <p:spPr bwMode="auto">
          <a:xfrm>
            <a:off x="1691680" y="3717032"/>
            <a:ext cx="1850300" cy="18195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4086" y="5661248"/>
            <a:ext cx="3185487" cy="646331"/>
          </a:xfrm>
          <a:prstGeom prst="rect">
            <a:avLst/>
          </a:prstGeom>
          <a:noFill/>
        </p:spPr>
        <p:txBody>
          <a:bodyPr wrap="none" rtlCol="0">
            <a:spAutoFit/>
          </a:bodyPr>
          <a:lstStyle/>
          <a:p>
            <a:pPr algn="ctr"/>
            <a:r>
              <a:rPr lang="zh-CN" altLang="en-US" dirty="0" smtClean="0"/>
              <a:t>光学</a:t>
            </a:r>
            <a:r>
              <a:rPr lang="en-US" altLang="zh-CN" dirty="0" smtClean="0"/>
              <a:t>HMD</a:t>
            </a:r>
          </a:p>
          <a:p>
            <a:pPr algn="ctr"/>
            <a:r>
              <a:rPr lang="zh-CN" altLang="en-US" dirty="0" smtClean="0"/>
              <a:t>用户可直接看到周围真实环境</a:t>
            </a:r>
            <a:endParaRPr lang="zh-CN" altLang="en-US" dirty="0"/>
          </a:p>
        </p:txBody>
      </p:sp>
      <p:sp>
        <p:nvSpPr>
          <p:cNvPr id="7" name="TextBox 6"/>
          <p:cNvSpPr txBox="1"/>
          <p:nvPr/>
        </p:nvSpPr>
        <p:spPr>
          <a:xfrm>
            <a:off x="5109285" y="5661248"/>
            <a:ext cx="3185487" cy="646331"/>
          </a:xfrm>
          <a:prstGeom prst="rect">
            <a:avLst/>
          </a:prstGeom>
          <a:noFill/>
        </p:spPr>
        <p:txBody>
          <a:bodyPr wrap="none" rtlCol="0">
            <a:spAutoFit/>
          </a:bodyPr>
          <a:lstStyle/>
          <a:p>
            <a:pPr algn="ctr"/>
            <a:r>
              <a:rPr lang="zh-CN" altLang="en-US" dirty="0" smtClean="0"/>
              <a:t>视频</a:t>
            </a:r>
            <a:r>
              <a:rPr lang="en-US" altLang="zh-CN" dirty="0" smtClean="0"/>
              <a:t>HMD</a:t>
            </a:r>
          </a:p>
          <a:p>
            <a:pPr algn="ctr"/>
            <a:r>
              <a:rPr lang="zh-CN" altLang="en-US" dirty="0" smtClean="0"/>
              <a:t>通过内置摄像机观察真实环境</a:t>
            </a:r>
            <a:endParaRPr lang="zh-CN" altLang="en-US" dirty="0"/>
          </a:p>
        </p:txBody>
      </p:sp>
      <p:pic>
        <p:nvPicPr>
          <p:cNvPr id="32774" name="Picture 6" descr="https://timgsa.baidu.com/timg?image&amp;quality=80&amp;size=b9999_10000&amp;sec=1587237949817&amp;di=7fad2be94c935bdb47ed72034e04e1df&amp;imgtype=0&amp;src=http%3A%2F%2Fn.sinaimg.cn%2Fsinacn16%2F92%2Fw580h312%2F20180531%2F6d8a-hcikcev5295692.jpg"/>
          <p:cNvPicPr>
            <a:picLocks noChangeAspect="1" noChangeArrowheads="1"/>
          </p:cNvPicPr>
          <p:nvPr/>
        </p:nvPicPr>
        <p:blipFill rotWithShape="1">
          <a:blip r:embed="rId4">
            <a:extLst>
              <a:ext uri="{28A0092B-C50C-407E-A947-70E740481C1C}">
                <a14:useLocalDpi xmlns:a14="http://schemas.microsoft.com/office/drawing/2010/main" val="0"/>
              </a:ext>
            </a:extLst>
          </a:blip>
          <a:srcRect l="18831" r="26140"/>
          <a:stretch/>
        </p:blipFill>
        <p:spPr bwMode="auto">
          <a:xfrm>
            <a:off x="3855891" y="764704"/>
            <a:ext cx="1566804" cy="1531641"/>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https://timgsa.baidu.com/timg?image&amp;quality=80&amp;size=b9999_10000&amp;sec=1587237955383&amp;di=5cb3bb9eb86c5d71312f30f26f58242c&amp;imgtype=0&amp;src=http%3A%2F%2F5b0988e595225.cdn.sohucs.com%2Fimages%2F20180527%2Fee8fe704d5a549969a61d87265c950d5.jpe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872"/>
          <a:stretch/>
        </p:blipFill>
        <p:spPr bwMode="auto">
          <a:xfrm>
            <a:off x="5676180" y="764704"/>
            <a:ext cx="2597508" cy="153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4064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三维显示设备</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rPr>
              <a:t>投影拼接融合的沉浸式显示环境</a:t>
            </a:r>
            <a:endParaRPr lang="en-US" altLang="zh-CN" dirty="0" smtClean="0">
              <a:solidFill>
                <a:srgbClr val="C00000"/>
              </a:solidFill>
            </a:endParaRPr>
          </a:p>
          <a:p>
            <a:pPr lvl="1"/>
            <a:r>
              <a:rPr lang="zh-CN" altLang="en-US" dirty="0" smtClean="0"/>
              <a:t>将多台投影仪所投射出的画面进行边缘融合，显示出无缝、大幅面、高亮度、高分辨率的整幅画面</a:t>
            </a:r>
            <a:endParaRPr lang="zh-CN" altLang="en-US" dirty="0"/>
          </a:p>
        </p:txBody>
      </p:sp>
      <p:pic>
        <p:nvPicPr>
          <p:cNvPr id="33794" name="Picture 2" descr="http://www.mgculture.com/UploadFiles/image/20161213/2016121313302390239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498" y="4038752"/>
            <a:ext cx="3046590" cy="2052958"/>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http://www.allviewit.com/images/zhanting-t8.jp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50000"/>
          <a:stretch/>
        </p:blipFill>
        <p:spPr bwMode="auto">
          <a:xfrm>
            <a:off x="3694794" y="4038751"/>
            <a:ext cx="2879901" cy="2052959"/>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http://image2.sina.com.cn/IT/cr/2005/0607/1248875283.jpg"/>
          <p:cNvPicPr>
            <a:picLocks noChangeAspect="1" noChangeArrowheads="1"/>
          </p:cNvPicPr>
          <p:nvPr/>
        </p:nvPicPr>
        <p:blipFill rotWithShape="1">
          <a:blip r:embed="rId4">
            <a:extLst>
              <a:ext uri="{28A0092B-C50C-407E-A947-70E740481C1C}">
                <a14:useLocalDpi xmlns:a14="http://schemas.microsoft.com/office/drawing/2010/main" val="0"/>
              </a:ext>
            </a:extLst>
          </a:blip>
          <a:srcRect l="7937" t="4365" r="4246" b="20867"/>
          <a:stretch/>
        </p:blipFill>
        <p:spPr bwMode="auto">
          <a:xfrm>
            <a:off x="6629400" y="4038751"/>
            <a:ext cx="1913078" cy="20529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62795" y="6091709"/>
            <a:ext cx="1107996" cy="369332"/>
          </a:xfrm>
          <a:prstGeom prst="rect">
            <a:avLst/>
          </a:prstGeom>
          <a:noFill/>
        </p:spPr>
        <p:txBody>
          <a:bodyPr wrap="none" rtlCol="0">
            <a:spAutoFit/>
          </a:bodyPr>
          <a:lstStyle/>
          <a:p>
            <a:r>
              <a:rPr lang="zh-CN" altLang="en-US" dirty="0" smtClean="0"/>
              <a:t>球幕投影</a:t>
            </a:r>
            <a:endParaRPr lang="zh-CN" altLang="en-US" dirty="0"/>
          </a:p>
        </p:txBody>
      </p:sp>
      <p:sp>
        <p:nvSpPr>
          <p:cNvPr id="8" name="TextBox 7"/>
          <p:cNvSpPr txBox="1"/>
          <p:nvPr/>
        </p:nvSpPr>
        <p:spPr>
          <a:xfrm>
            <a:off x="4489375" y="6091709"/>
            <a:ext cx="1290738" cy="369332"/>
          </a:xfrm>
          <a:prstGeom prst="rect">
            <a:avLst/>
          </a:prstGeom>
          <a:noFill/>
        </p:spPr>
        <p:txBody>
          <a:bodyPr wrap="none" rtlCol="0">
            <a:spAutoFit/>
          </a:bodyPr>
          <a:lstStyle/>
          <a:p>
            <a:r>
              <a:rPr lang="en-US" altLang="zh-CN" dirty="0" smtClean="0"/>
              <a:t>CAVE</a:t>
            </a:r>
            <a:r>
              <a:rPr lang="zh-CN" altLang="en-US" dirty="0" smtClean="0"/>
              <a:t>系统</a:t>
            </a:r>
            <a:endParaRPr lang="zh-CN" altLang="en-US" dirty="0"/>
          </a:p>
        </p:txBody>
      </p:sp>
      <p:sp>
        <p:nvSpPr>
          <p:cNvPr id="9" name="TextBox 8"/>
          <p:cNvSpPr txBox="1"/>
          <p:nvPr/>
        </p:nvSpPr>
        <p:spPr>
          <a:xfrm>
            <a:off x="6916525" y="6091710"/>
            <a:ext cx="1338828" cy="369332"/>
          </a:xfrm>
          <a:prstGeom prst="rect">
            <a:avLst/>
          </a:prstGeom>
          <a:noFill/>
        </p:spPr>
        <p:txBody>
          <a:bodyPr wrap="none" rtlCol="0">
            <a:spAutoFit/>
          </a:bodyPr>
          <a:lstStyle/>
          <a:p>
            <a:r>
              <a:rPr lang="zh-CN" altLang="en-US" dirty="0" smtClean="0"/>
              <a:t>体三维显示</a:t>
            </a:r>
            <a:endParaRPr lang="zh-CN" altLang="en-US" dirty="0"/>
          </a:p>
        </p:txBody>
      </p:sp>
    </p:spTree>
    <p:extLst>
      <p:ext uri="{BB962C8B-B14F-4D97-AF65-F5344CB8AC3E}">
        <p14:creationId xmlns:p14="http://schemas.microsoft.com/office/powerpoint/2010/main" val="356692949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球幕投影</a:t>
            </a:r>
            <a:endParaRPr lang="zh-CN" altLang="en-US" dirty="0"/>
          </a:p>
        </p:txBody>
      </p:sp>
      <p:sp>
        <p:nvSpPr>
          <p:cNvPr id="3" name="内容占位符 2"/>
          <p:cNvSpPr>
            <a:spLocks noGrp="1"/>
          </p:cNvSpPr>
          <p:nvPr>
            <p:ph idx="1"/>
          </p:nvPr>
        </p:nvSpPr>
        <p:spPr/>
        <p:txBody>
          <a:bodyPr/>
          <a:lstStyle/>
          <a:p>
            <a:r>
              <a:rPr lang="zh-CN" altLang="en-US" dirty="0" smtClean="0"/>
              <a:t>投影到球形幕布上，产生</a:t>
            </a:r>
            <a:r>
              <a:rPr lang="en-US" altLang="zh-CN" dirty="0" smtClean="0"/>
              <a:t>360°</a:t>
            </a:r>
            <a:r>
              <a:rPr lang="zh-CN" altLang="en-US" dirty="0" smtClean="0"/>
              <a:t>的视觉效果</a:t>
            </a:r>
            <a:endParaRPr lang="zh-CN" altLang="en-US" dirty="0"/>
          </a:p>
        </p:txBody>
      </p:sp>
      <p:pic>
        <p:nvPicPr>
          <p:cNvPr id="34818" name="Picture 2" descr="http://www.huomi360.cn/uploads/allimg/170915/7-1F9151523114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00" y="2852936"/>
            <a:ext cx="3762925" cy="25211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球幕投影效果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7" y="2852936"/>
            <a:ext cx="3791825" cy="2521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8000" y="5374096"/>
            <a:ext cx="3785125" cy="1077218"/>
          </a:xfrm>
          <a:prstGeom prst="rect">
            <a:avLst/>
          </a:prstGeom>
          <a:noFill/>
        </p:spPr>
        <p:txBody>
          <a:bodyPr wrap="square" rtlCol="0">
            <a:spAutoFit/>
          </a:bodyPr>
          <a:lstStyle/>
          <a:p>
            <a:r>
              <a:rPr lang="zh-CN" altLang="en-US" sz="1600" dirty="0">
                <a:solidFill>
                  <a:srgbClr val="C00000"/>
                </a:solidFill>
              </a:rPr>
              <a:t>外投式</a:t>
            </a:r>
            <a:r>
              <a:rPr lang="zh-CN" altLang="en-US" sz="1600" dirty="0"/>
              <a:t>，通过四台投影机从四个方向从外部对球幕进行投影，通过边缘融合技术呈现出球形无缝逼真画面，并能保证画面不变形，画质清晰，色彩艳丽</a:t>
            </a:r>
          </a:p>
        </p:txBody>
      </p:sp>
      <p:sp>
        <p:nvSpPr>
          <p:cNvPr id="7" name="TextBox 6"/>
          <p:cNvSpPr txBox="1"/>
          <p:nvPr/>
        </p:nvSpPr>
        <p:spPr>
          <a:xfrm>
            <a:off x="4644007" y="5374096"/>
            <a:ext cx="3785125" cy="830997"/>
          </a:xfrm>
          <a:prstGeom prst="rect">
            <a:avLst/>
          </a:prstGeom>
          <a:noFill/>
        </p:spPr>
        <p:txBody>
          <a:bodyPr wrap="square" rtlCol="0">
            <a:spAutoFit/>
          </a:bodyPr>
          <a:lstStyle/>
          <a:p>
            <a:r>
              <a:rPr lang="zh-CN" altLang="en-US" sz="1600" dirty="0" smtClean="0">
                <a:solidFill>
                  <a:srgbClr val="C00000"/>
                </a:solidFill>
              </a:rPr>
              <a:t>内投</a:t>
            </a:r>
            <a:r>
              <a:rPr lang="zh-CN" altLang="en-US" sz="1600" dirty="0">
                <a:solidFill>
                  <a:srgbClr val="C00000"/>
                </a:solidFill>
              </a:rPr>
              <a:t>式</a:t>
            </a:r>
            <a:r>
              <a:rPr lang="zh-CN" altLang="en-US" sz="1600" dirty="0"/>
              <a:t>，将投影仪置于球幕底部，搭配一台鱼眼镜头，将信号反射并投射到球面屏幕显像</a:t>
            </a:r>
          </a:p>
        </p:txBody>
      </p:sp>
      <p:sp>
        <p:nvSpPr>
          <p:cNvPr id="5" name="矩形 4"/>
          <p:cNvSpPr/>
          <p:nvPr/>
        </p:nvSpPr>
        <p:spPr>
          <a:xfrm>
            <a:off x="3806304" y="908720"/>
            <a:ext cx="4392488" cy="1200329"/>
          </a:xfrm>
          <a:prstGeom prst="rect">
            <a:avLst/>
          </a:prstGeom>
          <a:ln>
            <a:solidFill>
              <a:schemeClr val="accent1"/>
            </a:solidFill>
          </a:ln>
        </p:spPr>
        <p:txBody>
          <a:bodyPr wrap="square">
            <a:spAutoFit/>
          </a:bodyPr>
          <a:lstStyle/>
          <a:p>
            <a:pPr marL="285750" indent="-285750">
              <a:buFont typeface="Arial" panose="020B0604020202020204" pitchFamily="34" charset="0"/>
              <a:buChar char="•"/>
            </a:pPr>
            <a:r>
              <a:rPr lang="zh-CN" altLang="en-US" dirty="0" smtClean="0"/>
              <a:t>外投式需要</a:t>
            </a:r>
            <a:r>
              <a:rPr lang="zh-CN" altLang="en-US" dirty="0"/>
              <a:t>多台投影仪，球形屏幕，场地要求</a:t>
            </a:r>
            <a:r>
              <a:rPr lang="zh-CN" altLang="en-US" dirty="0" smtClean="0"/>
              <a:t>大</a:t>
            </a:r>
            <a:endParaRPr lang="en-US" altLang="zh-CN" dirty="0" smtClean="0"/>
          </a:p>
          <a:p>
            <a:pPr marL="285750" indent="-285750">
              <a:buFont typeface="Arial" panose="020B0604020202020204" pitchFamily="34" charset="0"/>
              <a:buChar char="•"/>
            </a:pPr>
            <a:r>
              <a:rPr lang="zh-CN" altLang="en-US" dirty="0"/>
              <a:t>内投式只需要一台投影仪，内投球幕场地要求小</a:t>
            </a:r>
          </a:p>
        </p:txBody>
      </p:sp>
    </p:spTree>
    <p:extLst>
      <p:ext uri="{BB962C8B-B14F-4D97-AF65-F5344CB8AC3E}">
        <p14:creationId xmlns:p14="http://schemas.microsoft.com/office/powerpoint/2010/main" val="1440199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奥斯汀">
  <a:themeElements>
    <a:clrScheme name="奥斯汀">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奥斯汀">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奥斯汀">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5702</TotalTime>
  <Words>5537</Words>
  <Application>Microsoft Office PowerPoint</Application>
  <PresentationFormat>全屏显示(4:3)</PresentationFormat>
  <Paragraphs>630</Paragraphs>
  <Slides>110</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110</vt:i4>
      </vt:variant>
    </vt:vector>
  </HeadingPairs>
  <TitlesOfParts>
    <vt:vector size="112" baseType="lpstr">
      <vt:lpstr>奥斯汀</vt:lpstr>
      <vt:lpstr>Visio</vt:lpstr>
      <vt:lpstr>交互技术基础</vt:lpstr>
      <vt:lpstr>本章目标</vt:lpstr>
      <vt:lpstr>输入设备</vt:lpstr>
      <vt:lpstr>输入设备</vt:lpstr>
      <vt:lpstr>键盘</vt:lpstr>
      <vt:lpstr>键盘</vt:lpstr>
      <vt:lpstr>键盘</vt:lpstr>
      <vt:lpstr>键盘</vt:lpstr>
      <vt:lpstr>键盘</vt:lpstr>
      <vt:lpstr>键盘</vt:lpstr>
      <vt:lpstr>输入设备</vt:lpstr>
      <vt:lpstr>手写板</vt:lpstr>
      <vt:lpstr>手写板</vt:lpstr>
      <vt:lpstr>手写板</vt:lpstr>
      <vt:lpstr>手写板</vt:lpstr>
      <vt:lpstr>输入设备</vt:lpstr>
      <vt:lpstr>二维扫描仪</vt:lpstr>
      <vt:lpstr>二维扫描仪</vt:lpstr>
      <vt:lpstr>二维扫描仪</vt:lpstr>
      <vt:lpstr>二维扫描仪</vt:lpstr>
      <vt:lpstr>数字摄像头</vt:lpstr>
      <vt:lpstr>数字摄像头</vt:lpstr>
      <vt:lpstr>数字摄像头</vt:lpstr>
      <vt:lpstr>输入设备</vt:lpstr>
      <vt:lpstr>三维扫描仪</vt:lpstr>
      <vt:lpstr>三维扫描仪</vt:lpstr>
      <vt:lpstr>三维扫描仪</vt:lpstr>
      <vt:lpstr>三维扫描仪</vt:lpstr>
      <vt:lpstr>三维扫描仪</vt:lpstr>
      <vt:lpstr>三维扫描仪</vt:lpstr>
      <vt:lpstr>三维扫描仪</vt:lpstr>
      <vt:lpstr>动作捕捉设备</vt:lpstr>
      <vt:lpstr>动作捕捉设备</vt:lpstr>
      <vt:lpstr>动作捕捉设备</vt:lpstr>
      <vt:lpstr>动作捕捉设备</vt:lpstr>
      <vt:lpstr>动作捕捉设备</vt:lpstr>
      <vt:lpstr>动作捕捉设备</vt:lpstr>
      <vt:lpstr>体感输入设备</vt:lpstr>
      <vt:lpstr>体感输入设备</vt:lpstr>
      <vt:lpstr>体感输入设备</vt:lpstr>
      <vt:lpstr>体感输入设备</vt:lpstr>
      <vt:lpstr>输入设备</vt:lpstr>
      <vt:lpstr>鼠标</vt:lpstr>
      <vt:lpstr>鼠标</vt:lpstr>
      <vt:lpstr>鼠标</vt:lpstr>
      <vt:lpstr>鼠标</vt:lpstr>
      <vt:lpstr>控制杆</vt:lpstr>
      <vt:lpstr>触摸屏</vt:lpstr>
      <vt:lpstr>触摸屏</vt:lpstr>
      <vt:lpstr>触摸屏</vt:lpstr>
      <vt:lpstr>触摸屏</vt:lpstr>
      <vt:lpstr>触摸屏</vt:lpstr>
      <vt:lpstr>输出设备</vt:lpstr>
      <vt:lpstr>输出设备</vt:lpstr>
      <vt:lpstr>光栅显示器</vt:lpstr>
      <vt:lpstr>光栅显示器</vt:lpstr>
      <vt:lpstr>光栅显示器</vt:lpstr>
      <vt:lpstr>光栅显示器</vt:lpstr>
      <vt:lpstr>光栅显示器</vt:lpstr>
      <vt:lpstr>光栅显示器</vt:lpstr>
      <vt:lpstr>光栅显示器</vt:lpstr>
      <vt:lpstr>光栅显示器</vt:lpstr>
      <vt:lpstr>光栅显示器</vt:lpstr>
      <vt:lpstr>输出设备</vt:lpstr>
      <vt:lpstr>投影仪</vt:lpstr>
      <vt:lpstr>投影仪</vt:lpstr>
      <vt:lpstr>投影仪</vt:lpstr>
      <vt:lpstr>投影仪</vt:lpstr>
      <vt:lpstr>输出设备</vt:lpstr>
      <vt:lpstr>打印机</vt:lpstr>
      <vt:lpstr>打印机</vt:lpstr>
      <vt:lpstr>打印机</vt:lpstr>
      <vt:lpstr>打印机</vt:lpstr>
      <vt:lpstr>输出设备</vt:lpstr>
      <vt:lpstr>语音交互设备</vt:lpstr>
      <vt:lpstr>耳机</vt:lpstr>
      <vt:lpstr>麦克风</vt:lpstr>
      <vt:lpstr>声卡</vt:lpstr>
      <vt:lpstr>声卡</vt:lpstr>
      <vt:lpstr>声卡</vt:lpstr>
      <vt:lpstr>声卡</vt:lpstr>
      <vt:lpstr>虚拟现实交互设备</vt:lpstr>
      <vt:lpstr>虚拟现实交互设备</vt:lpstr>
      <vt:lpstr>三维空间定位设备</vt:lpstr>
      <vt:lpstr>三维空间定位设备</vt:lpstr>
      <vt:lpstr>空间跟踪定位器</vt:lpstr>
      <vt:lpstr>空间跟踪定位器</vt:lpstr>
      <vt:lpstr>空间跟踪定位器</vt:lpstr>
      <vt:lpstr>三维空间定位设备</vt:lpstr>
      <vt:lpstr>三维空间定位设备</vt:lpstr>
      <vt:lpstr>触觉和力反馈器</vt:lpstr>
      <vt:lpstr>三维显示设备</vt:lpstr>
      <vt:lpstr>立体视觉</vt:lpstr>
      <vt:lpstr>立体视觉</vt:lpstr>
      <vt:lpstr>立体视觉</vt:lpstr>
      <vt:lpstr>立体视觉</vt:lpstr>
      <vt:lpstr>立体视觉</vt:lpstr>
      <vt:lpstr>三维显示设备</vt:lpstr>
      <vt:lpstr>球幕投影</vt:lpstr>
      <vt:lpstr>CAVE系统</vt:lpstr>
      <vt:lpstr>CAVE系统</vt:lpstr>
      <vt:lpstr>CAVE系统</vt:lpstr>
      <vt:lpstr>CAVE系统</vt:lpstr>
      <vt:lpstr>祼眼立体显示设备</vt:lpstr>
      <vt:lpstr>祼眼立体显示器</vt:lpstr>
      <vt:lpstr>体三维显示技术</vt:lpstr>
      <vt:lpstr>体三维显示技术</vt:lpstr>
      <vt:lpstr>光场三维显示</vt:lpstr>
      <vt:lpstr>作业</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交互设计基础</dc:title>
  <dc:creator>ysj</dc:creator>
  <cp:lastModifiedBy>ysj</cp:lastModifiedBy>
  <cp:revision>147</cp:revision>
  <dcterms:created xsi:type="dcterms:W3CDTF">2020-04-12T15:59:27Z</dcterms:created>
  <dcterms:modified xsi:type="dcterms:W3CDTF">2020-04-26T09:20:17Z</dcterms:modified>
</cp:coreProperties>
</file>